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90" r:id="rId8"/>
    <p:sldId id="291" r:id="rId9"/>
    <p:sldId id="310" r:id="rId10"/>
    <p:sldId id="297" r:id="rId11"/>
    <p:sldId id="311" r:id="rId12"/>
    <p:sldId id="262" r:id="rId13"/>
    <p:sldId id="263" r:id="rId14"/>
    <p:sldId id="1135" r:id="rId15"/>
    <p:sldId id="1122" r:id="rId16"/>
    <p:sldId id="1136" r:id="rId17"/>
    <p:sldId id="1137" r:id="rId18"/>
    <p:sldId id="1138" r:id="rId19"/>
    <p:sldId id="1139" r:id="rId20"/>
    <p:sldId id="26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7740CF-3806-4D18-8126-509529A12B59}" type="datetimeFigureOut">
              <a:rPr lang="en-GB" smtClean="0"/>
              <a:t>20/09/2026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D2F212-BD3A-415F-86F1-2DE60A465CA3}" type="slidenum">
              <a:rPr lang="en-GB" smtClean="0"/>
              <a:t>‹#›</a:t>
            </a:fld>
            <a:endParaRPr lang="en-GB"/>
          </a:p>
        </p:txBody>
      </p:sp>
    </p:spTree>
    <p:extLst>
      <p:ext uri="{BB962C8B-B14F-4D97-AF65-F5344CB8AC3E}">
        <p14:creationId xmlns:p14="http://schemas.microsoft.com/office/powerpoint/2010/main" val="233858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 hrs of PE - your school picture?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Low levels of PA - this in turn will have a knock on effect for secondaries – where are your new cohort in terms of skills, K&amp;U – how will we ascertain and then meet needs – what are our first few weeks going to look like with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Traditional provision - is this happening for your students if so how many % wise?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Loss of specialists - what are our individual needs aligned to our curriculum intentions – where do you need support </a:t>
            </a:r>
            <a:r>
              <a:rPr lang="en-GB" dirty="0" err="1"/>
              <a:t>re.K&amp;U</a:t>
            </a:r>
            <a:r>
              <a:rPr lang="en-GB" dirty="0"/>
              <a:t> and effective pedagogy?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45D2F212-BD3A-415F-86F1-2DE60A465CA3}" type="slidenum">
              <a:rPr lang="en-GB" smtClean="0"/>
              <a:t>3</a:t>
            </a:fld>
            <a:endParaRPr lang="en-GB"/>
          </a:p>
        </p:txBody>
      </p:sp>
    </p:spTree>
    <p:extLst>
      <p:ext uri="{BB962C8B-B14F-4D97-AF65-F5344CB8AC3E}">
        <p14:creationId xmlns:p14="http://schemas.microsoft.com/office/powerpoint/2010/main" val="1814970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 at the heart - how can we achieve this at your school– what are whole school drivers – how can we play our part – emotional WB / mental health? Readiness to learn effectively? Building confidence and resilience – what do we do best – how do we share with SLT? Oracy?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Transformed and transformational - what do we think is our purpose? Are all your students getting a good deal – girls, SEND, disadvantaged – these are key drivers at the moment - how much independence do you develop in your students so that they are well equipped to be more PA in their lives beyond us or do we just get them to do as we say??? Do they understand our vision / purpose? Do they feel it is relevant for them? Is it appealing for all of them?</a:t>
            </a:r>
          </a:p>
          <a:p>
            <a:endParaRPr lang="en-GB" dirty="0"/>
          </a:p>
        </p:txBody>
      </p:sp>
      <p:sp>
        <p:nvSpPr>
          <p:cNvPr id="4" name="Slide Number Placeholder 3"/>
          <p:cNvSpPr>
            <a:spLocks noGrp="1"/>
          </p:cNvSpPr>
          <p:nvPr>
            <p:ph type="sldNum" sz="quarter" idx="5"/>
          </p:nvPr>
        </p:nvSpPr>
        <p:spPr/>
        <p:txBody>
          <a:bodyPr/>
          <a:lstStyle/>
          <a:p>
            <a:fld id="{45D2F212-BD3A-415F-86F1-2DE60A465CA3}" type="slidenum">
              <a:rPr lang="en-GB" smtClean="0"/>
              <a:t>4</a:t>
            </a:fld>
            <a:endParaRPr lang="en-GB"/>
          </a:p>
        </p:txBody>
      </p:sp>
    </p:spTree>
    <p:extLst>
      <p:ext uri="{BB962C8B-B14F-4D97-AF65-F5344CB8AC3E}">
        <p14:creationId xmlns:p14="http://schemas.microsoft.com/office/powerpoint/2010/main" val="2235783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038AF1-9B11-4110-AA08-7BB932464AAD}" type="slidenum">
              <a:rPr lang="en-GB" smtClean="0"/>
              <a:t>8</a:t>
            </a:fld>
            <a:endParaRPr lang="en-GB"/>
          </a:p>
        </p:txBody>
      </p:sp>
    </p:spTree>
    <p:extLst>
      <p:ext uri="{BB962C8B-B14F-4D97-AF65-F5344CB8AC3E}">
        <p14:creationId xmlns:p14="http://schemas.microsoft.com/office/powerpoint/2010/main" val="1876278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038AF1-9B11-4110-AA08-7BB932464AAD}" type="slidenum">
              <a:rPr lang="en-GB" smtClean="0"/>
              <a:t>9</a:t>
            </a:fld>
            <a:endParaRPr lang="en-GB"/>
          </a:p>
        </p:txBody>
      </p:sp>
    </p:spTree>
    <p:extLst>
      <p:ext uri="{BB962C8B-B14F-4D97-AF65-F5344CB8AC3E}">
        <p14:creationId xmlns:p14="http://schemas.microsoft.com/office/powerpoint/2010/main" val="3615601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86595-35AB-C5C4-4989-62216AC33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F99215-8718-8B76-20E0-1D0C774AE1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C30073-CB4F-E95B-E0DB-D697C9AA056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43D9475-6EF5-A417-9659-1E925CABE4C1}"/>
              </a:ext>
            </a:extLst>
          </p:cNvPr>
          <p:cNvSpPr>
            <a:spLocks noGrp="1"/>
          </p:cNvSpPr>
          <p:nvPr>
            <p:ph type="sldNum" sz="quarter" idx="5"/>
          </p:nvPr>
        </p:nvSpPr>
        <p:spPr/>
        <p:txBody>
          <a:bodyPr/>
          <a:lstStyle/>
          <a:p>
            <a:fld id="{4C038AF1-9B11-4110-AA08-7BB932464AAD}" type="slidenum">
              <a:rPr lang="en-GB" smtClean="0"/>
              <a:t>11</a:t>
            </a:fld>
            <a:endParaRPr lang="en-GB"/>
          </a:p>
        </p:txBody>
      </p:sp>
    </p:spTree>
    <p:extLst>
      <p:ext uri="{BB962C8B-B14F-4D97-AF65-F5344CB8AC3E}">
        <p14:creationId xmlns:p14="http://schemas.microsoft.com/office/powerpoint/2010/main" val="42560278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register might identify those not participating . It rarely explains them.</a:t>
            </a:r>
          </a:p>
          <a:p>
            <a:r>
              <a:rPr lang="en-GB" dirty="0"/>
              <a:t>Cost, transport and timing may be barriers. But so might confidence, previous experiences, friendship groups, cultural expectations, perceived competence or simply a feeling that </a:t>
            </a:r>
            <a:r>
              <a:rPr lang="en-GB" i="1" dirty="0"/>
              <a:t>“this isn't for people like me.”</a:t>
            </a:r>
            <a:endParaRPr lang="en-GB" dirty="0"/>
          </a:p>
          <a:p>
            <a:r>
              <a:rPr lang="en-GB" dirty="0"/>
              <a:t>If we only measure attendance, much of this remains invisible.</a:t>
            </a:r>
          </a:p>
          <a:p>
            <a:endParaRPr lang="en-GB" dirty="0"/>
          </a:p>
        </p:txBody>
      </p:sp>
      <p:sp>
        <p:nvSpPr>
          <p:cNvPr id="4" name="Slide Number Placeholder 3"/>
          <p:cNvSpPr>
            <a:spLocks noGrp="1"/>
          </p:cNvSpPr>
          <p:nvPr>
            <p:ph type="sldNum" sz="quarter" idx="5"/>
          </p:nvPr>
        </p:nvSpPr>
        <p:spPr/>
        <p:txBody>
          <a:bodyPr/>
          <a:lstStyle/>
          <a:p>
            <a:fld id="{7F407D65-C8C6-439A-B0C4-020941FDA028}" type="slidenum">
              <a:rPr lang="en-GB" smtClean="0"/>
              <a:t>17</a:t>
            </a:fld>
            <a:endParaRPr lang="en-GB"/>
          </a:p>
        </p:txBody>
      </p:sp>
    </p:spTree>
    <p:extLst>
      <p:ext uri="{BB962C8B-B14F-4D97-AF65-F5344CB8AC3E}">
        <p14:creationId xmlns:p14="http://schemas.microsoft.com/office/powerpoint/2010/main" val="1855130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Start with outcomes for enrichment task – what are outcomes – diamond 9 them as a group</a:t>
            </a:r>
          </a:p>
          <a:p>
            <a:endParaRPr lang="en-GB" dirty="0"/>
          </a:p>
        </p:txBody>
      </p:sp>
      <p:sp>
        <p:nvSpPr>
          <p:cNvPr id="4" name="Slide Number Placeholder 3"/>
          <p:cNvSpPr>
            <a:spLocks noGrp="1"/>
          </p:cNvSpPr>
          <p:nvPr>
            <p:ph type="sldNum" sz="quarter" idx="5"/>
          </p:nvPr>
        </p:nvSpPr>
        <p:spPr/>
        <p:txBody>
          <a:bodyPr/>
          <a:lstStyle/>
          <a:p>
            <a:fld id="{45D2F212-BD3A-415F-86F1-2DE60A465CA3}" type="slidenum">
              <a:rPr lang="en-GB" smtClean="0"/>
              <a:t>18</a:t>
            </a:fld>
            <a:endParaRPr lang="en-GB"/>
          </a:p>
        </p:txBody>
      </p:sp>
    </p:spTree>
    <p:extLst>
      <p:ext uri="{BB962C8B-B14F-4D97-AF65-F5344CB8AC3E}">
        <p14:creationId xmlns:p14="http://schemas.microsoft.com/office/powerpoint/2010/main" val="1103607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CEFA3-20B9-EE8A-C888-1FC9E63F2C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8FEC88-266C-CD86-DA7E-A9BE085AAE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DAC6D4-7EE0-7FFE-EB8C-5F597B5060FD}"/>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5" name="Footer Placeholder 4">
            <a:extLst>
              <a:ext uri="{FF2B5EF4-FFF2-40B4-BE49-F238E27FC236}">
                <a16:creationId xmlns:a16="http://schemas.microsoft.com/office/drawing/2014/main" id="{9AAD3EAA-C8E5-4B24-74E4-272801DB80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15FD63-8090-D19B-4174-E2FEDA0F15E4}"/>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3337416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DDC84-E32B-C58A-91E2-40C9217512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A23A99-C6D0-9F2A-64C5-DE43065123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C543A0-C5D3-F3B0-0DA1-348B01A78BFE}"/>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5" name="Footer Placeholder 4">
            <a:extLst>
              <a:ext uri="{FF2B5EF4-FFF2-40B4-BE49-F238E27FC236}">
                <a16:creationId xmlns:a16="http://schemas.microsoft.com/office/drawing/2014/main" id="{2EE83414-203E-FE36-13A5-C61CE92AA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3CCF9F-FBEC-57F2-5E83-EA515065B3BA}"/>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3682268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9FDC9-769E-CFD1-26D8-C33929E698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1E1B1E-CD18-F6FE-F4B1-15168A408AA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B9CEB5-F879-E3B5-AB27-6FBD9A61F7D4}"/>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5" name="Footer Placeholder 4">
            <a:extLst>
              <a:ext uri="{FF2B5EF4-FFF2-40B4-BE49-F238E27FC236}">
                <a16:creationId xmlns:a16="http://schemas.microsoft.com/office/drawing/2014/main" id="{A03E2205-DCFD-97C3-43F0-D13DDE203D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E8931F-2A7C-42BF-67CF-BCE71388C277}"/>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2794963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AB7AF-774C-787E-5B4F-A3831F52C1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69E3EF-DA09-51DD-8EE5-F7627257D9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BBC431-1990-B21D-34A6-3AF6EAFFD9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A849BA-7B5A-4203-A72B-A813A9AAF903}"/>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6" name="Footer Placeholder 5">
            <a:extLst>
              <a:ext uri="{FF2B5EF4-FFF2-40B4-BE49-F238E27FC236}">
                <a16:creationId xmlns:a16="http://schemas.microsoft.com/office/drawing/2014/main" id="{7DB08B36-653B-3EF3-7E85-D01B189EB1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E13583-0218-8EB5-A1EC-0C2E655761F3}"/>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1478207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E94FD-75C9-C8A9-5425-2870CCC1CE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E7E8BF-8B40-D574-4EE1-103CB99FB1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1433BA-63CE-BD61-0313-4EF247DFD2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179E66D-F8B2-E93C-AB7F-9F0F09C1E2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BDBAF2-9E35-A642-23A9-20A8F972705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9DD5EDA-2180-EA4C-F07A-8177FAFD0ABF}"/>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8" name="Footer Placeholder 7">
            <a:extLst>
              <a:ext uri="{FF2B5EF4-FFF2-40B4-BE49-F238E27FC236}">
                <a16:creationId xmlns:a16="http://schemas.microsoft.com/office/drawing/2014/main" id="{911EEA3D-1F15-34C8-A90C-D422DC01EF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4EEDBB1-888A-6461-80FE-DD3E3D686F18}"/>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1745639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20B4B-ACDB-A9F2-7D60-61F9E88F7C9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8307A0-45FA-6DD0-78DA-FCD3A8F2698A}"/>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4" name="Footer Placeholder 3">
            <a:extLst>
              <a:ext uri="{FF2B5EF4-FFF2-40B4-BE49-F238E27FC236}">
                <a16:creationId xmlns:a16="http://schemas.microsoft.com/office/drawing/2014/main" id="{5E616931-2D99-F1F8-718D-8BE72CED5AE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BD05EF9-112E-7A7B-0A8B-C876598AB380}"/>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2127616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C153D3-1233-DA7E-1AA1-61B7C511DFB8}"/>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3" name="Footer Placeholder 2">
            <a:extLst>
              <a:ext uri="{FF2B5EF4-FFF2-40B4-BE49-F238E27FC236}">
                <a16:creationId xmlns:a16="http://schemas.microsoft.com/office/drawing/2014/main" id="{6D88E93C-7DD0-A10F-AA8C-5E4D008012B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0B2773D-5FEB-3782-49E4-DE78F0C9FC99}"/>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145444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2782B-B1CD-447D-F9F8-69A5B02093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C64224-7A5B-DC40-F42A-1B8F5CC076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9AB341-ED62-3CED-39E7-41D7F1D47A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9C810-3312-AACB-150D-B77D68D4F0A6}"/>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6" name="Footer Placeholder 5">
            <a:extLst>
              <a:ext uri="{FF2B5EF4-FFF2-40B4-BE49-F238E27FC236}">
                <a16:creationId xmlns:a16="http://schemas.microsoft.com/office/drawing/2014/main" id="{DF354010-F36A-07CB-7129-66C8DEF9E1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44F45E-8358-C560-4978-65D5D53F6FCE}"/>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3036198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CAAFB-923C-3662-B167-8ABD8F5FE2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8FAA86-CBC4-0F75-175E-64DAB0F45C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A7F5185-85A1-CB03-9BF0-FD94BFA824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1D3757-A043-3A71-4768-DC9ECCA61625}"/>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6" name="Footer Placeholder 5">
            <a:extLst>
              <a:ext uri="{FF2B5EF4-FFF2-40B4-BE49-F238E27FC236}">
                <a16:creationId xmlns:a16="http://schemas.microsoft.com/office/drawing/2014/main" id="{B6AB8934-EDE3-45D3-29F5-6EE91E732E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F6EF90-EFD9-8B4C-35A3-F01F24CB6F04}"/>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1644302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9ABA4-CCC4-4409-69E8-46718B8B9C6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9E3044-2C69-57A4-0A30-A3C912C05D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A12102-5BC4-C618-73BA-C35EC7290DED}"/>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5" name="Footer Placeholder 4">
            <a:extLst>
              <a:ext uri="{FF2B5EF4-FFF2-40B4-BE49-F238E27FC236}">
                <a16:creationId xmlns:a16="http://schemas.microsoft.com/office/drawing/2014/main" id="{F56638FA-3E9C-2919-9B0B-93CAE49497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18A7D2-F26E-AB66-1CE3-AB134834540F}"/>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2541953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AD9E48-3A91-D87C-BD32-E20D1A61358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9D822F-0AB9-07ED-D1F0-BFD2BF3398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06D218-C747-D819-DC94-5DD2B7D3B1C8}"/>
              </a:ext>
            </a:extLst>
          </p:cNvPr>
          <p:cNvSpPr>
            <a:spLocks noGrp="1"/>
          </p:cNvSpPr>
          <p:nvPr>
            <p:ph type="dt" sz="half" idx="10"/>
          </p:nvPr>
        </p:nvSpPr>
        <p:spPr/>
        <p:txBody>
          <a:bodyPr/>
          <a:lstStyle/>
          <a:p>
            <a:fld id="{1E3675E6-7C16-43C9-9D03-3A56E18EAE11}" type="datetimeFigureOut">
              <a:rPr lang="en-GB" smtClean="0"/>
              <a:t>20/09/2026</a:t>
            </a:fld>
            <a:endParaRPr lang="en-GB"/>
          </a:p>
        </p:txBody>
      </p:sp>
      <p:sp>
        <p:nvSpPr>
          <p:cNvPr id="5" name="Footer Placeholder 4">
            <a:extLst>
              <a:ext uri="{FF2B5EF4-FFF2-40B4-BE49-F238E27FC236}">
                <a16:creationId xmlns:a16="http://schemas.microsoft.com/office/drawing/2014/main" id="{442E3CBF-1E79-B314-6B59-DC384E2B6A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3FD393-5FFD-4FB7-7735-6AF20CB7ECFA}"/>
              </a:ext>
            </a:extLst>
          </p:cNvPr>
          <p:cNvSpPr>
            <a:spLocks noGrp="1"/>
          </p:cNvSpPr>
          <p:nvPr>
            <p:ph type="sldNum" sz="quarter" idx="12"/>
          </p:nvPr>
        </p:nvSpPr>
        <p:spPr/>
        <p:txBody>
          <a:bodyPr/>
          <a:lstStyle/>
          <a:p>
            <a:fld id="{C0830627-BBA4-4B37-B13B-F19A30DA243B}" type="slidenum">
              <a:rPr lang="en-GB" smtClean="0"/>
              <a:t>‹#›</a:t>
            </a:fld>
            <a:endParaRPr lang="en-GB"/>
          </a:p>
        </p:txBody>
      </p:sp>
    </p:spTree>
    <p:extLst>
      <p:ext uri="{BB962C8B-B14F-4D97-AF65-F5344CB8AC3E}">
        <p14:creationId xmlns:p14="http://schemas.microsoft.com/office/powerpoint/2010/main" val="3107565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B74730-4BB2-D15C-D699-0F027B000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36EB45-BE65-4C98-076D-4C246CDB1F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18F484-418A-75B1-A934-C14FC7A19F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3675E6-7C16-43C9-9D03-3A56E18EAE11}" type="datetimeFigureOut">
              <a:rPr lang="en-GB" smtClean="0"/>
              <a:t>20/09/2026</a:t>
            </a:fld>
            <a:endParaRPr lang="en-GB"/>
          </a:p>
        </p:txBody>
      </p:sp>
      <p:sp>
        <p:nvSpPr>
          <p:cNvPr id="5" name="Footer Placeholder 4">
            <a:extLst>
              <a:ext uri="{FF2B5EF4-FFF2-40B4-BE49-F238E27FC236}">
                <a16:creationId xmlns:a16="http://schemas.microsoft.com/office/drawing/2014/main" id="{81AEC535-3668-E76F-CA34-0C978B7B07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43C5659-6994-0C9E-05A4-6C990AC4D1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0830627-BBA4-4B37-B13B-F19A30DA243B}" type="slidenum">
              <a:rPr lang="en-GB" smtClean="0"/>
              <a:t>‹#›</a:t>
            </a:fld>
            <a:endParaRPr lang="en-GB"/>
          </a:p>
        </p:txBody>
      </p:sp>
    </p:spTree>
    <p:extLst>
      <p:ext uri="{BB962C8B-B14F-4D97-AF65-F5344CB8AC3E}">
        <p14:creationId xmlns:p14="http://schemas.microsoft.com/office/powerpoint/2010/main" val="39719252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richmentforall.org/" TargetMode="External"/><Relationship Id="rId2" Type="http://schemas.openxmlformats.org/officeDocument/2006/relationships/hyperlink" Target="https://www.gov.uk/government/publications/the-enrichment-framework-for-schools-and-colleges/enrichment-benchmarks"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thenational.academy/" TargetMode="External"/><Relationship Id="rId2" Type="http://schemas.openxmlformats.org/officeDocument/2006/relationships/hyperlink" Target="https://www.afpe.org.uk/page/JoinNow" TargetMode="External"/><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hyperlink" Target="https://www.studio-you.co.uk/portal/ho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BD21348-CB48-4439-C535-7FDEDB08333F}"/>
              </a:ext>
            </a:extLst>
          </p:cNvPr>
          <p:cNvSpPr>
            <a:spLocks noGrp="1"/>
          </p:cNvSpPr>
          <p:nvPr>
            <p:ph type="title"/>
          </p:nvPr>
        </p:nvSpPr>
        <p:spPr/>
        <p:txBody>
          <a:bodyPr/>
          <a:lstStyle/>
          <a:p>
            <a:r>
              <a:rPr lang="en-GB" dirty="0"/>
              <a:t>National update September 2026</a:t>
            </a:r>
          </a:p>
        </p:txBody>
      </p:sp>
      <p:sp>
        <p:nvSpPr>
          <p:cNvPr id="5" name="Content Placeholder 4">
            <a:extLst>
              <a:ext uri="{FF2B5EF4-FFF2-40B4-BE49-F238E27FC236}">
                <a16:creationId xmlns:a16="http://schemas.microsoft.com/office/drawing/2014/main" id="{280F421B-A616-20BB-8D92-4695B8D5C8F7}"/>
              </a:ext>
            </a:extLst>
          </p:cNvPr>
          <p:cNvSpPr>
            <a:spLocks noGrp="1"/>
          </p:cNvSpPr>
          <p:nvPr>
            <p:ph idx="1"/>
          </p:nvPr>
        </p:nvSpPr>
        <p:spPr>
          <a:xfrm>
            <a:off x="838200" y="1496441"/>
            <a:ext cx="10515600" cy="4351338"/>
          </a:xfrm>
        </p:spPr>
        <p:txBody>
          <a:bodyPr>
            <a:normAutofit fontScale="92500" lnSpcReduction="10000"/>
          </a:bodyPr>
          <a:lstStyle/>
          <a:p>
            <a:r>
              <a:rPr lang="en-GB" dirty="0"/>
              <a:t>NCPE</a:t>
            </a:r>
          </a:p>
          <a:p>
            <a:r>
              <a:rPr lang="en-GB" dirty="0"/>
              <a:t>Transition year for PE Premium into new Partnerships which involves Secondary Schools</a:t>
            </a:r>
          </a:p>
          <a:p>
            <a:r>
              <a:rPr lang="en-GB" dirty="0"/>
              <a:t>Enrichment</a:t>
            </a:r>
          </a:p>
          <a:p>
            <a:pPr marL="0" indent="0">
              <a:buNone/>
            </a:pPr>
            <a:r>
              <a:rPr lang="en-GB" b="1" dirty="0"/>
              <a:t>Outcomes:</a:t>
            </a:r>
          </a:p>
          <a:p>
            <a:r>
              <a:rPr lang="en-GB" dirty="0"/>
              <a:t>Understand national steer (DfE, National Curriculum, assessment, Ofsted, examination, core PE, competitive sport etc)</a:t>
            </a:r>
          </a:p>
          <a:p>
            <a:r>
              <a:rPr lang="en-GB" dirty="0"/>
              <a:t>Identify areas for development in our vision / curriculum planning to meet needs of students and satisfy national agenda</a:t>
            </a:r>
          </a:p>
          <a:p>
            <a:r>
              <a:rPr lang="en-GB" dirty="0"/>
              <a:t>Ensure positioning of Physical Education in terms of whole school priorities by being ahead of the curve without inducing change apathy!</a:t>
            </a:r>
          </a:p>
          <a:p>
            <a:pPr marL="0" indent="0">
              <a:buNone/>
            </a:pPr>
            <a:endParaRPr lang="en-GB" dirty="0"/>
          </a:p>
          <a:p>
            <a:endParaRPr lang="en-GB" dirty="0"/>
          </a:p>
        </p:txBody>
      </p:sp>
      <p:pic>
        <p:nvPicPr>
          <p:cNvPr id="3" name="Google Shape;137;g38025c2d763_0_6" descr="Barnet logo[1]">
            <a:extLst>
              <a:ext uri="{FF2B5EF4-FFF2-40B4-BE49-F238E27FC236}">
                <a16:creationId xmlns:a16="http://schemas.microsoft.com/office/drawing/2014/main" id="{EB2484D7-7471-9246-5D9C-3B2CE2DC86F0}"/>
              </a:ext>
            </a:extLst>
          </p:cNvPr>
          <p:cNvPicPr preferRelativeResize="0"/>
          <p:nvPr/>
        </p:nvPicPr>
        <p:blipFill rotWithShape="1">
          <a:blip r:embed="rId2">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3283218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58786-B029-8785-D054-0AF864FF8F6D}"/>
              </a:ext>
            </a:extLst>
          </p:cNvPr>
          <p:cNvSpPr>
            <a:spLocks noGrp="1"/>
          </p:cNvSpPr>
          <p:nvPr>
            <p:ph type="title"/>
          </p:nvPr>
        </p:nvSpPr>
        <p:spPr/>
        <p:txBody>
          <a:bodyPr/>
          <a:lstStyle/>
          <a:p>
            <a:r>
              <a:rPr lang="en-GB" dirty="0"/>
              <a:t>NCPE (starting the conversation)</a:t>
            </a:r>
          </a:p>
        </p:txBody>
      </p:sp>
      <p:sp>
        <p:nvSpPr>
          <p:cNvPr id="3" name="Content Placeholder 2">
            <a:extLst>
              <a:ext uri="{FF2B5EF4-FFF2-40B4-BE49-F238E27FC236}">
                <a16:creationId xmlns:a16="http://schemas.microsoft.com/office/drawing/2014/main" id="{58B12C7A-0CC9-C07B-51E4-73E86081B8FE}"/>
              </a:ext>
            </a:extLst>
          </p:cNvPr>
          <p:cNvSpPr>
            <a:spLocks noGrp="1"/>
          </p:cNvSpPr>
          <p:nvPr>
            <p:ph idx="1"/>
          </p:nvPr>
        </p:nvSpPr>
        <p:spPr>
          <a:xfrm>
            <a:off x="838200" y="2506662"/>
            <a:ext cx="10515600" cy="2339658"/>
          </a:xfrm>
        </p:spPr>
        <p:txBody>
          <a:bodyPr/>
          <a:lstStyle/>
          <a:p>
            <a:pPr marL="0" indent="0">
              <a:buNone/>
            </a:pPr>
            <a:r>
              <a:rPr lang="en-GB" dirty="0"/>
              <a:t>Challenges that are facing our subject and our profession</a:t>
            </a:r>
          </a:p>
          <a:p>
            <a:pPr marL="0" indent="0">
              <a:buNone/>
            </a:pPr>
            <a:endParaRPr lang="en-GB" dirty="0"/>
          </a:p>
          <a:p>
            <a:pPr marL="0" indent="0">
              <a:buNone/>
            </a:pPr>
            <a:r>
              <a:rPr lang="en-GB" dirty="0"/>
              <a:t>What as a department do we think are the challenges ahead?</a:t>
            </a:r>
          </a:p>
        </p:txBody>
      </p:sp>
      <p:pic>
        <p:nvPicPr>
          <p:cNvPr id="5" name="Google Shape;137;g38025c2d763_0_6" descr="Barnet logo[1]">
            <a:extLst>
              <a:ext uri="{FF2B5EF4-FFF2-40B4-BE49-F238E27FC236}">
                <a16:creationId xmlns:a16="http://schemas.microsoft.com/office/drawing/2014/main" id="{2B6D6C06-36A8-B49D-E66C-FAA759CC5D3F}"/>
              </a:ext>
            </a:extLst>
          </p:cNvPr>
          <p:cNvPicPr preferRelativeResize="0"/>
          <p:nvPr/>
        </p:nvPicPr>
        <p:blipFill rotWithShape="1">
          <a:blip r:embed="rId2">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3732876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2FE14-661F-F481-AAC6-5D42EAE9860F}"/>
              </a:ext>
            </a:extLst>
          </p:cNvPr>
          <p:cNvSpPr>
            <a:spLocks noGrp="1"/>
          </p:cNvSpPr>
          <p:nvPr>
            <p:ph type="title"/>
          </p:nvPr>
        </p:nvSpPr>
        <p:spPr/>
        <p:txBody>
          <a:bodyPr/>
          <a:lstStyle/>
          <a:p>
            <a:r>
              <a:rPr lang="en-GB" dirty="0"/>
              <a:t>Challenges – national picture</a:t>
            </a:r>
          </a:p>
        </p:txBody>
      </p:sp>
      <p:sp>
        <p:nvSpPr>
          <p:cNvPr id="3" name="Content Placeholder 2">
            <a:extLst>
              <a:ext uri="{FF2B5EF4-FFF2-40B4-BE49-F238E27FC236}">
                <a16:creationId xmlns:a16="http://schemas.microsoft.com/office/drawing/2014/main" id="{E95149FB-B9F6-9FFA-E4FB-6EBD6C692F69}"/>
              </a:ext>
            </a:extLst>
          </p:cNvPr>
          <p:cNvSpPr>
            <a:spLocks noGrp="1"/>
          </p:cNvSpPr>
          <p:nvPr>
            <p:ph idx="1"/>
          </p:nvPr>
        </p:nvSpPr>
        <p:spPr/>
        <p:txBody>
          <a:bodyPr>
            <a:normAutofit/>
          </a:bodyPr>
          <a:lstStyle/>
          <a:p>
            <a:r>
              <a:rPr lang="en-GB" dirty="0"/>
              <a:t>Non-core subjects squeezed; loss of PE status and time; latter often disrupted/ displaced; many schools not providing 2hrs PE/week</a:t>
            </a:r>
          </a:p>
          <a:p>
            <a:r>
              <a:rPr lang="en-GB" dirty="0"/>
              <a:t>Many YP have low levels of PA; many pre school children failing to meet age related physical development expectations </a:t>
            </a:r>
          </a:p>
          <a:p>
            <a:r>
              <a:rPr lang="en-GB" dirty="0"/>
              <a:t>Traditional, narrow forms of PE with a heavy focus on games, performance &amp; competition turning some YP off PE and PA</a:t>
            </a:r>
          </a:p>
          <a:p>
            <a:r>
              <a:rPr lang="en-GB" dirty="0"/>
              <a:t>Nationally there is a significant loss in skilled / specialist PE workforce so overall there is a variable quality of experience</a:t>
            </a:r>
          </a:p>
        </p:txBody>
      </p:sp>
      <p:pic>
        <p:nvPicPr>
          <p:cNvPr id="5" name="Google Shape;137;g38025c2d763_0_6" descr="Barnet logo[1]">
            <a:extLst>
              <a:ext uri="{FF2B5EF4-FFF2-40B4-BE49-F238E27FC236}">
                <a16:creationId xmlns:a16="http://schemas.microsoft.com/office/drawing/2014/main" id="{F3EF9003-C414-086F-508B-D15BC7564F86}"/>
              </a:ext>
            </a:extLst>
          </p:cNvPr>
          <p:cNvPicPr preferRelativeResize="0"/>
          <p:nvPr/>
        </p:nvPicPr>
        <p:blipFill rotWithShape="1">
          <a:blip r:embed="rId3">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1143479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1EF3-FE65-E59A-EC71-3922304C8A69}"/>
              </a:ext>
            </a:extLst>
          </p:cNvPr>
          <p:cNvSpPr>
            <a:spLocks noGrp="1"/>
          </p:cNvSpPr>
          <p:nvPr>
            <p:ph type="title"/>
          </p:nvPr>
        </p:nvSpPr>
        <p:spPr/>
        <p:txBody>
          <a:bodyPr/>
          <a:lstStyle/>
          <a:p>
            <a:r>
              <a:rPr lang="en-GB" dirty="0" err="1"/>
              <a:t>AfPE</a:t>
            </a:r>
            <a:r>
              <a:rPr lang="en-GB" dirty="0"/>
              <a:t> position paper / national subject association message to Government</a:t>
            </a:r>
          </a:p>
        </p:txBody>
      </p:sp>
      <p:sp>
        <p:nvSpPr>
          <p:cNvPr id="3" name="Content Placeholder 2">
            <a:extLst>
              <a:ext uri="{FF2B5EF4-FFF2-40B4-BE49-F238E27FC236}">
                <a16:creationId xmlns:a16="http://schemas.microsoft.com/office/drawing/2014/main" id="{2D432142-DB16-344B-4CDB-50583D7ECD4C}"/>
              </a:ext>
            </a:extLst>
          </p:cNvPr>
          <p:cNvSpPr>
            <a:spLocks noGrp="1"/>
          </p:cNvSpPr>
          <p:nvPr>
            <p:ph idx="1"/>
          </p:nvPr>
        </p:nvSpPr>
        <p:spPr/>
        <p:txBody>
          <a:bodyPr>
            <a:normAutofit/>
          </a:bodyPr>
          <a:lstStyle/>
          <a:p>
            <a:r>
              <a:rPr lang="en-GB" dirty="0"/>
              <a:t>PE to be a core subject in the NC for 3-18 year olds</a:t>
            </a:r>
          </a:p>
          <a:p>
            <a:r>
              <a:rPr lang="en-GB" dirty="0"/>
              <a:t>At least 2hrs PE for every student, every week, every year</a:t>
            </a:r>
          </a:p>
          <a:p>
            <a:r>
              <a:rPr lang="en-GB" dirty="0"/>
              <a:t>PE needs to be at the heart of school life</a:t>
            </a:r>
          </a:p>
          <a:p>
            <a:r>
              <a:rPr lang="en-GB" dirty="0" err="1"/>
              <a:t>AfPE</a:t>
            </a:r>
            <a:r>
              <a:rPr lang="en-GB" dirty="0"/>
              <a:t> / curriculum working group want a transformed and transformational PE curriculum: ambitious, fit for purpose, equitable and learner centred</a:t>
            </a:r>
          </a:p>
        </p:txBody>
      </p:sp>
      <p:pic>
        <p:nvPicPr>
          <p:cNvPr id="5" name="Google Shape;137;g38025c2d763_0_6" descr="Barnet logo[1]">
            <a:extLst>
              <a:ext uri="{FF2B5EF4-FFF2-40B4-BE49-F238E27FC236}">
                <a16:creationId xmlns:a16="http://schemas.microsoft.com/office/drawing/2014/main" id="{2C7E4566-3A66-DF81-3E5D-8DA6219EC2B4}"/>
              </a:ext>
            </a:extLst>
          </p:cNvPr>
          <p:cNvPicPr preferRelativeResize="0"/>
          <p:nvPr/>
        </p:nvPicPr>
        <p:blipFill rotWithShape="1">
          <a:blip r:embed="rId3">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3911076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EC44D-D92E-1AD0-DADB-3BA9AECCED92}"/>
              </a:ext>
            </a:extLst>
          </p:cNvPr>
          <p:cNvSpPr>
            <a:spLocks noGrp="1"/>
          </p:cNvSpPr>
          <p:nvPr>
            <p:ph type="title"/>
          </p:nvPr>
        </p:nvSpPr>
        <p:spPr/>
        <p:txBody>
          <a:bodyPr/>
          <a:lstStyle/>
          <a:p>
            <a:r>
              <a:rPr lang="en-GB" dirty="0"/>
              <a:t>Where is the draft NCPE currently – some take aways?</a:t>
            </a:r>
          </a:p>
        </p:txBody>
      </p:sp>
      <p:sp>
        <p:nvSpPr>
          <p:cNvPr id="3" name="Content Placeholder 2">
            <a:extLst>
              <a:ext uri="{FF2B5EF4-FFF2-40B4-BE49-F238E27FC236}">
                <a16:creationId xmlns:a16="http://schemas.microsoft.com/office/drawing/2014/main" id="{C08CD874-C20B-D812-7F50-B727A970EE39}"/>
              </a:ext>
            </a:extLst>
          </p:cNvPr>
          <p:cNvSpPr>
            <a:spLocks noGrp="1"/>
          </p:cNvSpPr>
          <p:nvPr>
            <p:ph idx="1"/>
          </p:nvPr>
        </p:nvSpPr>
        <p:spPr/>
        <p:txBody>
          <a:bodyPr/>
          <a:lstStyle/>
          <a:p>
            <a:pPr marL="0" indent="0">
              <a:buNone/>
            </a:pPr>
            <a:r>
              <a:rPr lang="en-GB" dirty="0"/>
              <a:t>Same aims for all KSs so it is more coherent</a:t>
            </a:r>
          </a:p>
          <a:p>
            <a:pPr marL="0" indent="0">
              <a:buNone/>
            </a:pPr>
            <a:r>
              <a:rPr lang="en-GB" dirty="0"/>
              <a:t>DfE do not want GCSE to drive Core PE – want core to be more practical / more physical activity</a:t>
            </a:r>
          </a:p>
          <a:p>
            <a:pPr marL="0" indent="0">
              <a:buNone/>
            </a:pPr>
            <a:r>
              <a:rPr lang="en-GB" dirty="0"/>
              <a:t>Competitive sport is a clear driver for </a:t>
            </a:r>
            <a:r>
              <a:rPr lang="en-GB" dirty="0" err="1"/>
              <a:t>Gvt</a:t>
            </a:r>
            <a:r>
              <a:rPr lang="en-GB" dirty="0"/>
              <a:t> and they want it to feature </a:t>
            </a:r>
          </a:p>
          <a:p>
            <a:pPr marL="0" indent="0">
              <a:buNone/>
            </a:pPr>
            <a:r>
              <a:rPr lang="en-GB" dirty="0"/>
              <a:t>Dance also to feature predominantly – therefore all teachers (not just Dance Specialists) need to have good SK and to be able to deliver HQ lessons</a:t>
            </a:r>
          </a:p>
          <a:p>
            <a:pPr marL="0" indent="0">
              <a:buNone/>
            </a:pPr>
            <a:endParaRPr lang="en-GB" dirty="0"/>
          </a:p>
        </p:txBody>
      </p:sp>
      <p:pic>
        <p:nvPicPr>
          <p:cNvPr id="5" name="Google Shape;137;g38025c2d763_0_6" descr="Barnet logo[1]">
            <a:extLst>
              <a:ext uri="{FF2B5EF4-FFF2-40B4-BE49-F238E27FC236}">
                <a16:creationId xmlns:a16="http://schemas.microsoft.com/office/drawing/2014/main" id="{7869A95F-2652-A3B7-4647-99BEEB4A00C8}"/>
              </a:ext>
            </a:extLst>
          </p:cNvPr>
          <p:cNvPicPr preferRelativeResize="0"/>
          <p:nvPr/>
        </p:nvPicPr>
        <p:blipFill rotWithShape="1">
          <a:blip r:embed="rId2">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3088821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FBB33-10F1-88E8-2A5B-8C9FAA3A84EC}"/>
              </a:ext>
            </a:extLst>
          </p:cNvPr>
          <p:cNvSpPr>
            <a:spLocks noGrp="1"/>
          </p:cNvSpPr>
          <p:nvPr>
            <p:ph type="title"/>
          </p:nvPr>
        </p:nvSpPr>
        <p:spPr/>
        <p:txBody>
          <a:bodyPr>
            <a:normAutofit/>
          </a:bodyPr>
          <a:lstStyle/>
          <a:p>
            <a:r>
              <a:rPr lang="en-GB" dirty="0"/>
              <a:t>Overview of draft NCPE</a:t>
            </a:r>
          </a:p>
        </p:txBody>
      </p:sp>
      <p:sp>
        <p:nvSpPr>
          <p:cNvPr id="3" name="Content Placeholder 2">
            <a:extLst>
              <a:ext uri="{FF2B5EF4-FFF2-40B4-BE49-F238E27FC236}">
                <a16:creationId xmlns:a16="http://schemas.microsoft.com/office/drawing/2014/main" id="{2F21FFEB-3D24-D266-49D0-901BC1ED2D46}"/>
              </a:ext>
            </a:extLst>
          </p:cNvPr>
          <p:cNvSpPr>
            <a:spLocks noGrp="1"/>
          </p:cNvSpPr>
          <p:nvPr>
            <p:ph idx="1"/>
          </p:nvPr>
        </p:nvSpPr>
        <p:spPr/>
        <p:txBody>
          <a:bodyPr>
            <a:normAutofit fontScale="70000" lnSpcReduction="20000"/>
          </a:bodyPr>
          <a:lstStyle/>
          <a:p>
            <a:r>
              <a:rPr lang="en-GB" dirty="0"/>
              <a:t>Purpose and Value</a:t>
            </a:r>
          </a:p>
          <a:p>
            <a:r>
              <a:rPr lang="en-GB" dirty="0"/>
              <a:t>Aims (holistic)</a:t>
            </a:r>
          </a:p>
          <a:p>
            <a:r>
              <a:rPr lang="en-GB" dirty="0"/>
              <a:t>Broad Areas of Learning (not named sports / activities – need to give students greater opportunity for depth currently we tend to move them along too quickly)</a:t>
            </a:r>
          </a:p>
          <a:p>
            <a:r>
              <a:rPr lang="en-GB" dirty="0"/>
              <a:t>Activity Contexts (again not named sports / activities as </a:t>
            </a:r>
            <a:r>
              <a:rPr lang="en-GB"/>
              <a:t>such creative </a:t>
            </a:r>
            <a:r>
              <a:rPr lang="en-GB" dirty="0"/>
              <a:t>does not just mean the context </a:t>
            </a:r>
            <a:r>
              <a:rPr lang="en-GB" dirty="0" err="1"/>
              <a:t>ie</a:t>
            </a:r>
            <a:r>
              <a:rPr lang="en-GB" dirty="0"/>
              <a:t> the activity but could also mean pedagogy)</a:t>
            </a:r>
          </a:p>
          <a:p>
            <a:r>
              <a:rPr lang="en-GB" dirty="0"/>
              <a:t>Key Stage Foci  (not assessment criteria)</a:t>
            </a:r>
          </a:p>
          <a:p>
            <a:pPr marL="0" indent="0">
              <a:buNone/>
            </a:pPr>
            <a:r>
              <a:rPr lang="en-GB" dirty="0"/>
              <a:t>Notes:</a:t>
            </a:r>
          </a:p>
          <a:p>
            <a:pPr marL="0" indent="0">
              <a:buNone/>
            </a:pPr>
            <a:r>
              <a:rPr lang="en-GB" dirty="0"/>
              <a:t>Holistic framework of learning – rather than existing models </a:t>
            </a:r>
            <a:r>
              <a:rPr lang="en-GB" dirty="0" err="1"/>
              <a:t>ie</a:t>
            </a:r>
            <a:r>
              <a:rPr lang="en-GB" dirty="0"/>
              <a:t> units of Dance / Gymnastics / Invasive Games – who knows how teachers will get their heads round this?!</a:t>
            </a:r>
          </a:p>
          <a:p>
            <a:pPr marL="0" indent="0">
              <a:buNone/>
            </a:pPr>
            <a:r>
              <a:rPr lang="en-GB" dirty="0"/>
              <a:t>New NCPE will not indicate the ‘how’ (pedagogy) – up to individual schools to work this out although there is talk of some </a:t>
            </a:r>
            <a:r>
              <a:rPr lang="en-GB" dirty="0" err="1"/>
              <a:t>AfPE</a:t>
            </a:r>
            <a:r>
              <a:rPr lang="en-GB" dirty="0"/>
              <a:t> resources to help with this? Also keep looking at Oak Academy as they add more information / resources as the people writing for Oak are the same people who are the core team writing the new NCPE!)</a:t>
            </a:r>
          </a:p>
          <a:p>
            <a:endParaRPr lang="en-GB" dirty="0"/>
          </a:p>
          <a:p>
            <a:endParaRPr lang="en-GB" dirty="0"/>
          </a:p>
        </p:txBody>
      </p:sp>
      <p:pic>
        <p:nvPicPr>
          <p:cNvPr id="5" name="Google Shape;137;g38025c2d763_0_6" descr="Barnet logo[1]">
            <a:extLst>
              <a:ext uri="{FF2B5EF4-FFF2-40B4-BE49-F238E27FC236}">
                <a16:creationId xmlns:a16="http://schemas.microsoft.com/office/drawing/2014/main" id="{957D33B7-E450-0CC7-C8A4-568946F8ADB2}"/>
              </a:ext>
            </a:extLst>
          </p:cNvPr>
          <p:cNvPicPr preferRelativeResize="0"/>
          <p:nvPr/>
        </p:nvPicPr>
        <p:blipFill rotWithShape="1">
          <a:blip r:embed="rId2">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774037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FFB0F-27AB-4F3E-6FE8-EB3349423BA6}"/>
              </a:ext>
            </a:extLst>
          </p:cNvPr>
          <p:cNvSpPr>
            <a:spLocks noGrp="1"/>
          </p:cNvSpPr>
          <p:nvPr>
            <p:ph type="title"/>
          </p:nvPr>
        </p:nvSpPr>
        <p:spPr>
          <a:xfrm>
            <a:off x="673100" y="211662"/>
            <a:ext cx="10845799" cy="991114"/>
          </a:xfrm>
          <a:solidFill>
            <a:schemeClr val="accent3"/>
          </a:solidFill>
        </p:spPr>
        <p:txBody>
          <a:bodyPr>
            <a:noAutofit/>
          </a:bodyPr>
          <a:lstStyle/>
          <a:p>
            <a:r>
              <a:rPr lang="en-US" sz="3200" b="1" dirty="0">
                <a:solidFill>
                  <a:schemeClr val="bg1"/>
                </a:solidFill>
              </a:rPr>
              <a:t>Purpose and Value of Physical Education </a:t>
            </a:r>
            <a:br>
              <a:rPr lang="en-US" sz="3200" b="1" dirty="0">
                <a:solidFill>
                  <a:schemeClr val="bg1"/>
                </a:solidFill>
              </a:rPr>
            </a:br>
            <a:r>
              <a:rPr lang="en-US" sz="3200" b="1" dirty="0">
                <a:solidFill>
                  <a:schemeClr val="bg1"/>
                </a:solidFill>
              </a:rPr>
              <a:t>(</a:t>
            </a:r>
            <a:r>
              <a:rPr lang="en-US" sz="3200" b="1" dirty="0" err="1">
                <a:solidFill>
                  <a:schemeClr val="bg1"/>
                </a:solidFill>
              </a:rPr>
              <a:t>afPE</a:t>
            </a:r>
            <a:r>
              <a:rPr lang="en-US" sz="3200" b="1" dirty="0">
                <a:solidFill>
                  <a:schemeClr val="bg1"/>
                </a:solidFill>
              </a:rPr>
              <a:t> curriculum, 2025)</a:t>
            </a:r>
          </a:p>
        </p:txBody>
      </p:sp>
      <p:sp>
        <p:nvSpPr>
          <p:cNvPr id="3" name="Content Placeholder 2">
            <a:extLst>
              <a:ext uri="{FF2B5EF4-FFF2-40B4-BE49-F238E27FC236}">
                <a16:creationId xmlns:a16="http://schemas.microsoft.com/office/drawing/2014/main" id="{8C338C15-D208-DAB8-68D2-672AE88F4C5A}"/>
              </a:ext>
            </a:extLst>
          </p:cNvPr>
          <p:cNvSpPr>
            <a:spLocks noGrp="1"/>
          </p:cNvSpPr>
          <p:nvPr>
            <p:ph idx="1"/>
          </p:nvPr>
        </p:nvSpPr>
        <p:spPr>
          <a:xfrm>
            <a:off x="673100" y="1364680"/>
            <a:ext cx="10845800" cy="4128640"/>
          </a:xfrm>
          <a:ln/>
        </p:spPr>
        <p:style>
          <a:lnRef idx="2">
            <a:schemeClr val="dk1"/>
          </a:lnRef>
          <a:fillRef idx="1">
            <a:schemeClr val="lt1"/>
          </a:fillRef>
          <a:effectRef idx="0">
            <a:schemeClr val="dk1"/>
          </a:effectRef>
          <a:fontRef idx="minor">
            <a:schemeClr val="dk1"/>
          </a:fontRef>
        </p:style>
        <p:txBody>
          <a:bodyPr>
            <a:normAutofit fontScale="92500"/>
          </a:bodyPr>
          <a:lstStyle/>
          <a:p>
            <a:pPr marL="0" indent="0">
              <a:lnSpc>
                <a:spcPct val="120000"/>
              </a:lnSpc>
              <a:buNone/>
            </a:pPr>
            <a:r>
              <a:rPr lang="en-GB" dirty="0"/>
              <a:t>Physical education is a process through which learners develop movement competence and confidence across a broad spectrum of activity contexts. It enables learners to evaluate and appreciate achievement and progression of movement skills, concepts and strategies. Learners develop personal and interpersonal attributes (e.g. respect, communication, leadership, resilience and commitment) through purposeful, challenging and enjoyable physical activity. They also learn how to adopt a lifelong and life-wide habit of being active, regardless of their background.</a:t>
            </a:r>
          </a:p>
        </p:txBody>
      </p:sp>
    </p:spTree>
    <p:extLst>
      <p:ext uri="{BB962C8B-B14F-4D97-AF65-F5344CB8AC3E}">
        <p14:creationId xmlns:p14="http://schemas.microsoft.com/office/powerpoint/2010/main" val="592695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3D967-1D13-55E2-AB60-F6E0367B15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2BB027-65CE-60C6-079A-E592DEF454B5}"/>
              </a:ext>
            </a:extLst>
          </p:cNvPr>
          <p:cNvSpPr>
            <a:spLocks noGrp="1"/>
          </p:cNvSpPr>
          <p:nvPr>
            <p:ph type="title"/>
          </p:nvPr>
        </p:nvSpPr>
        <p:spPr>
          <a:xfrm>
            <a:off x="838200" y="269402"/>
            <a:ext cx="10515600" cy="926344"/>
          </a:xfrm>
          <a:solidFill>
            <a:schemeClr val="accent3"/>
          </a:solidFill>
        </p:spPr>
        <p:txBody>
          <a:bodyPr/>
          <a:lstStyle/>
          <a:p>
            <a:r>
              <a:rPr lang="en-US" b="1" dirty="0">
                <a:solidFill>
                  <a:schemeClr val="bg1"/>
                </a:solidFill>
              </a:rPr>
              <a:t>Aims (</a:t>
            </a:r>
            <a:r>
              <a:rPr lang="en-US" b="1" dirty="0" err="1">
                <a:solidFill>
                  <a:schemeClr val="bg1"/>
                </a:solidFill>
              </a:rPr>
              <a:t>afPE</a:t>
            </a:r>
            <a:r>
              <a:rPr lang="en-US" b="1" dirty="0">
                <a:solidFill>
                  <a:schemeClr val="bg1"/>
                </a:solidFill>
              </a:rPr>
              <a:t> curriculum, 2025)</a:t>
            </a:r>
          </a:p>
        </p:txBody>
      </p:sp>
      <p:sp>
        <p:nvSpPr>
          <p:cNvPr id="3" name="Content Placeholder 2">
            <a:extLst>
              <a:ext uri="{FF2B5EF4-FFF2-40B4-BE49-F238E27FC236}">
                <a16:creationId xmlns:a16="http://schemas.microsoft.com/office/drawing/2014/main" id="{416DACBC-2FA3-A4DE-964C-EF8B81450E44}"/>
              </a:ext>
            </a:extLst>
          </p:cNvPr>
          <p:cNvSpPr>
            <a:spLocks noGrp="1"/>
          </p:cNvSpPr>
          <p:nvPr>
            <p:ph idx="1"/>
          </p:nvPr>
        </p:nvSpPr>
        <p:spPr>
          <a:xfrm>
            <a:off x="838200" y="1404535"/>
            <a:ext cx="10515600" cy="4048930"/>
          </a:xfrm>
        </p:spPr>
        <p:style>
          <a:lnRef idx="2">
            <a:schemeClr val="dk1"/>
          </a:lnRef>
          <a:fillRef idx="1">
            <a:schemeClr val="lt1"/>
          </a:fillRef>
          <a:effectRef idx="0">
            <a:schemeClr val="dk1"/>
          </a:effectRef>
          <a:fontRef idx="minor">
            <a:schemeClr val="dk1"/>
          </a:fontRef>
        </p:style>
        <p:txBody>
          <a:bodyPr>
            <a:normAutofit fontScale="62500" lnSpcReduction="20000"/>
          </a:bodyPr>
          <a:lstStyle/>
          <a:p>
            <a:pPr lvl="0">
              <a:lnSpc>
                <a:spcPct val="160000"/>
              </a:lnSpc>
            </a:pPr>
            <a:r>
              <a:rPr lang="en-GB" sz="3600" dirty="0"/>
              <a:t>Develop movement competence and confidence across a broad spectrum of activity contexts</a:t>
            </a:r>
          </a:p>
          <a:p>
            <a:pPr lvl="0">
              <a:lnSpc>
                <a:spcPct val="160000"/>
              </a:lnSpc>
            </a:pPr>
            <a:r>
              <a:rPr lang="en-GB" sz="3600" dirty="0"/>
              <a:t>Evaluate and appreciate achievement and progression of movement skills, concepts and strategies</a:t>
            </a:r>
          </a:p>
          <a:p>
            <a:pPr lvl="0">
              <a:lnSpc>
                <a:spcPct val="160000"/>
              </a:lnSpc>
            </a:pPr>
            <a:r>
              <a:rPr lang="en-GB" sz="3600" dirty="0"/>
              <a:t>Develop personal and interpersonal attributes through purposeful, challenging and enjoyable physical activity</a:t>
            </a:r>
          </a:p>
          <a:p>
            <a:pPr lvl="0">
              <a:lnSpc>
                <a:spcPct val="160000"/>
              </a:lnSpc>
            </a:pPr>
            <a:r>
              <a:rPr lang="en-GB" sz="3600" dirty="0"/>
              <a:t>Adopt a lifelong and life-wide habit of being active, regardless of background</a:t>
            </a:r>
          </a:p>
        </p:txBody>
      </p:sp>
    </p:spTree>
    <p:extLst>
      <p:ext uri="{BB962C8B-B14F-4D97-AF65-F5344CB8AC3E}">
        <p14:creationId xmlns:p14="http://schemas.microsoft.com/office/powerpoint/2010/main" val="4240606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692B-8F90-15FE-0B0D-E4C36BA63FFE}"/>
              </a:ext>
            </a:extLst>
          </p:cNvPr>
          <p:cNvSpPr>
            <a:spLocks noGrp="1"/>
          </p:cNvSpPr>
          <p:nvPr>
            <p:ph type="title"/>
          </p:nvPr>
        </p:nvSpPr>
        <p:spPr>
          <a:xfrm>
            <a:off x="838200" y="365126"/>
            <a:ext cx="10847522" cy="874738"/>
          </a:xfrm>
          <a:solidFill>
            <a:schemeClr val="accent3"/>
          </a:solidFill>
        </p:spPr>
        <p:txBody>
          <a:bodyPr>
            <a:normAutofit/>
          </a:bodyPr>
          <a:lstStyle/>
          <a:p>
            <a:r>
              <a:rPr lang="en-US" sz="4000" dirty="0">
                <a:solidFill>
                  <a:schemeClr val="bg1"/>
                </a:solidFill>
              </a:rPr>
              <a:t>Broad Areas of Learning (</a:t>
            </a:r>
            <a:r>
              <a:rPr lang="en-US" sz="4000" dirty="0" err="1">
                <a:solidFill>
                  <a:schemeClr val="bg1"/>
                </a:solidFill>
              </a:rPr>
              <a:t>afPE</a:t>
            </a:r>
            <a:r>
              <a:rPr lang="en-US" sz="4000" dirty="0">
                <a:solidFill>
                  <a:schemeClr val="bg1"/>
                </a:solidFill>
              </a:rPr>
              <a:t> curriculum,2025)</a:t>
            </a:r>
          </a:p>
        </p:txBody>
      </p:sp>
      <p:sp>
        <p:nvSpPr>
          <p:cNvPr id="3" name="Content Placeholder 2">
            <a:extLst>
              <a:ext uri="{FF2B5EF4-FFF2-40B4-BE49-F238E27FC236}">
                <a16:creationId xmlns:a16="http://schemas.microsoft.com/office/drawing/2014/main" id="{456C7976-CF59-8BF0-C43E-1AE5CE7254EB}"/>
              </a:ext>
            </a:extLst>
          </p:cNvPr>
          <p:cNvSpPr>
            <a:spLocks noGrp="1"/>
          </p:cNvSpPr>
          <p:nvPr>
            <p:ph idx="1"/>
          </p:nvPr>
        </p:nvSpPr>
        <p:spPr>
          <a:xfrm>
            <a:off x="843366" y="1456471"/>
            <a:ext cx="10847522" cy="3719964"/>
          </a:xfrm>
        </p:spPr>
        <p:style>
          <a:lnRef idx="2">
            <a:schemeClr val="dk1"/>
          </a:lnRef>
          <a:fillRef idx="1">
            <a:schemeClr val="lt1"/>
          </a:fillRef>
          <a:effectRef idx="0">
            <a:schemeClr val="dk1"/>
          </a:effectRef>
          <a:fontRef idx="minor">
            <a:schemeClr val="dk1"/>
          </a:fontRef>
        </p:style>
        <p:txBody>
          <a:bodyPr>
            <a:noAutofit/>
          </a:bodyPr>
          <a:lstStyle/>
          <a:p>
            <a:pPr>
              <a:lnSpc>
                <a:spcPct val="150000"/>
              </a:lnSpc>
            </a:pPr>
            <a:r>
              <a:rPr lang="en-US" sz="2400" dirty="0"/>
              <a:t>Movement skills, concepts and strategies</a:t>
            </a:r>
          </a:p>
          <a:p>
            <a:pPr>
              <a:lnSpc>
                <a:spcPct val="150000"/>
              </a:lnSpc>
            </a:pPr>
            <a:r>
              <a:rPr lang="en-US" sz="2400" dirty="0"/>
              <a:t>Recognition of achievement, ability to make progress, appreciation of movement</a:t>
            </a:r>
          </a:p>
          <a:p>
            <a:pPr>
              <a:lnSpc>
                <a:spcPct val="150000"/>
              </a:lnSpc>
            </a:pPr>
            <a:r>
              <a:rPr lang="en-US" sz="2400" dirty="0"/>
              <a:t>Respect and fair play, communication and leadership, resilience and commitment</a:t>
            </a:r>
          </a:p>
          <a:p>
            <a:pPr>
              <a:lnSpc>
                <a:spcPct val="150000"/>
              </a:lnSpc>
            </a:pPr>
            <a:r>
              <a:rPr lang="en-US" sz="2400" dirty="0"/>
              <a:t>Valuing and engaging in physical activity, sustaining a physically active lifestyle</a:t>
            </a:r>
          </a:p>
        </p:txBody>
      </p:sp>
    </p:spTree>
    <p:extLst>
      <p:ext uri="{BB962C8B-B14F-4D97-AF65-F5344CB8AC3E}">
        <p14:creationId xmlns:p14="http://schemas.microsoft.com/office/powerpoint/2010/main" val="2324276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DE6D3-D9CE-C1DE-C31B-16E116C786CB}"/>
              </a:ext>
            </a:extLst>
          </p:cNvPr>
          <p:cNvSpPr>
            <a:spLocks noGrp="1"/>
          </p:cNvSpPr>
          <p:nvPr>
            <p:ph type="title"/>
          </p:nvPr>
        </p:nvSpPr>
        <p:spPr>
          <a:xfrm>
            <a:off x="838200" y="313159"/>
            <a:ext cx="10515600" cy="1325563"/>
          </a:xfrm>
          <a:solidFill>
            <a:schemeClr val="accent3"/>
          </a:solidFill>
        </p:spPr>
        <p:txBody>
          <a:bodyPr/>
          <a:lstStyle/>
          <a:p>
            <a:r>
              <a:rPr lang="en-US" b="1" dirty="0">
                <a:solidFill>
                  <a:schemeClr val="bg1"/>
                </a:solidFill>
              </a:rPr>
              <a:t>Activity Contexts </a:t>
            </a:r>
            <a:br>
              <a:rPr lang="en-US" b="1" dirty="0">
                <a:solidFill>
                  <a:schemeClr val="bg1"/>
                </a:solidFill>
              </a:rPr>
            </a:br>
            <a:r>
              <a:rPr lang="en-US" b="1" dirty="0">
                <a:solidFill>
                  <a:schemeClr val="bg1"/>
                </a:solidFill>
              </a:rPr>
              <a:t>(</a:t>
            </a:r>
            <a:r>
              <a:rPr lang="en-US" b="1" dirty="0" err="1">
                <a:solidFill>
                  <a:schemeClr val="bg1"/>
                </a:solidFill>
              </a:rPr>
              <a:t>afPE</a:t>
            </a:r>
            <a:r>
              <a:rPr lang="en-US" b="1" dirty="0">
                <a:solidFill>
                  <a:schemeClr val="bg1"/>
                </a:solidFill>
              </a:rPr>
              <a:t> curriculum, 2025) </a:t>
            </a:r>
          </a:p>
        </p:txBody>
      </p:sp>
      <p:sp>
        <p:nvSpPr>
          <p:cNvPr id="3" name="Content Placeholder 2">
            <a:extLst>
              <a:ext uri="{FF2B5EF4-FFF2-40B4-BE49-F238E27FC236}">
                <a16:creationId xmlns:a16="http://schemas.microsoft.com/office/drawing/2014/main" id="{D1E1A531-7168-1F6B-D7AB-BF794A51EACA}"/>
              </a:ext>
            </a:extLst>
          </p:cNvPr>
          <p:cNvSpPr>
            <a:spLocks noGrp="1"/>
          </p:cNvSpPr>
          <p:nvPr>
            <p:ph idx="1"/>
          </p:nvPr>
        </p:nvSpPr>
        <p:spPr>
          <a:xfrm>
            <a:off x="838200" y="1809203"/>
            <a:ext cx="10515600" cy="3580555"/>
          </a:xfrm>
        </p:spPr>
        <p:style>
          <a:lnRef idx="2">
            <a:schemeClr val="dk1"/>
          </a:lnRef>
          <a:fillRef idx="1">
            <a:schemeClr val="lt1"/>
          </a:fillRef>
          <a:effectRef idx="0">
            <a:schemeClr val="dk1"/>
          </a:effectRef>
          <a:fontRef idx="minor">
            <a:schemeClr val="dk1"/>
          </a:fontRef>
        </p:style>
        <p:txBody>
          <a:bodyPr>
            <a:normAutofit/>
          </a:bodyPr>
          <a:lstStyle/>
          <a:p>
            <a:pPr>
              <a:lnSpc>
                <a:spcPct val="100000"/>
              </a:lnSpc>
            </a:pPr>
            <a:r>
              <a:rPr lang="en-US" sz="3600" dirty="0"/>
              <a:t>Adventurous</a:t>
            </a:r>
          </a:p>
          <a:p>
            <a:pPr>
              <a:lnSpc>
                <a:spcPct val="100000"/>
              </a:lnSpc>
            </a:pPr>
            <a:r>
              <a:rPr lang="en-US" sz="3600" dirty="0"/>
              <a:t>Aquatic</a:t>
            </a:r>
          </a:p>
          <a:p>
            <a:pPr>
              <a:lnSpc>
                <a:spcPct val="100000"/>
              </a:lnSpc>
            </a:pPr>
            <a:r>
              <a:rPr lang="en-US" sz="3600" dirty="0"/>
              <a:t>Cooperative and Competitive</a:t>
            </a:r>
          </a:p>
          <a:p>
            <a:pPr>
              <a:lnSpc>
                <a:spcPct val="100000"/>
              </a:lnSpc>
            </a:pPr>
            <a:r>
              <a:rPr lang="en-US" sz="3600" dirty="0"/>
              <a:t>Creative</a:t>
            </a:r>
          </a:p>
          <a:p>
            <a:pPr>
              <a:lnSpc>
                <a:spcPct val="100000"/>
              </a:lnSpc>
            </a:pPr>
            <a:r>
              <a:rPr lang="en-US" sz="3600" dirty="0"/>
              <a:t>Health, Fitness and Wellbeing </a:t>
            </a:r>
          </a:p>
        </p:txBody>
      </p:sp>
    </p:spTree>
    <p:extLst>
      <p:ext uri="{BB962C8B-B14F-4D97-AF65-F5344CB8AC3E}">
        <p14:creationId xmlns:p14="http://schemas.microsoft.com/office/powerpoint/2010/main" val="812448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04CC0-4A0B-ECED-B86E-8EB4AF1A34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77F913-EE5F-7B65-2831-C59C65A210C6}"/>
              </a:ext>
            </a:extLst>
          </p:cNvPr>
          <p:cNvSpPr>
            <a:spLocks noGrp="1"/>
          </p:cNvSpPr>
          <p:nvPr>
            <p:ph type="title"/>
          </p:nvPr>
        </p:nvSpPr>
        <p:spPr>
          <a:xfrm>
            <a:off x="838200" y="225641"/>
            <a:ext cx="10515600" cy="998726"/>
          </a:xfrm>
          <a:solidFill>
            <a:schemeClr val="accent3"/>
          </a:solidFill>
        </p:spPr>
        <p:txBody>
          <a:bodyPr>
            <a:normAutofit/>
          </a:bodyPr>
          <a:lstStyle/>
          <a:p>
            <a:r>
              <a:rPr lang="en-US" sz="4000" dirty="0">
                <a:solidFill>
                  <a:schemeClr val="bg1"/>
                </a:solidFill>
              </a:rPr>
              <a:t>Key Stage Foci (</a:t>
            </a:r>
            <a:r>
              <a:rPr lang="en-US" sz="4000" dirty="0" err="1">
                <a:solidFill>
                  <a:schemeClr val="bg1"/>
                </a:solidFill>
              </a:rPr>
              <a:t>afPE</a:t>
            </a:r>
            <a:r>
              <a:rPr lang="en-US" sz="4000" dirty="0">
                <a:solidFill>
                  <a:schemeClr val="bg1"/>
                </a:solidFill>
              </a:rPr>
              <a:t> curriculum, 2025)</a:t>
            </a:r>
          </a:p>
        </p:txBody>
      </p:sp>
      <p:sp>
        <p:nvSpPr>
          <p:cNvPr id="3" name="Content Placeholder 2">
            <a:extLst>
              <a:ext uri="{FF2B5EF4-FFF2-40B4-BE49-F238E27FC236}">
                <a16:creationId xmlns:a16="http://schemas.microsoft.com/office/drawing/2014/main" id="{D6752428-3F61-074B-8370-CA0C6C5545B1}"/>
              </a:ext>
            </a:extLst>
          </p:cNvPr>
          <p:cNvSpPr>
            <a:spLocks noGrp="1"/>
          </p:cNvSpPr>
          <p:nvPr>
            <p:ph idx="1"/>
          </p:nvPr>
        </p:nvSpPr>
        <p:spPr>
          <a:xfrm>
            <a:off x="838200" y="1456841"/>
            <a:ext cx="10515600" cy="4680488"/>
          </a:xfrm>
        </p:spPr>
        <p:txBody>
          <a:bodyPr>
            <a:normAutofit lnSpcReduction="10000"/>
          </a:bodyPr>
          <a:lstStyle/>
          <a:p>
            <a:pPr>
              <a:lnSpc>
                <a:spcPct val="170000"/>
              </a:lnSpc>
            </a:pPr>
            <a:r>
              <a:rPr lang="en-US" sz="2400" dirty="0"/>
              <a:t>KS1: developing FMS; moving with confidence; developing basic social skills</a:t>
            </a:r>
          </a:p>
          <a:p>
            <a:pPr>
              <a:lnSpc>
                <a:spcPct val="170000"/>
              </a:lnSpc>
            </a:pPr>
            <a:r>
              <a:rPr lang="en-US" sz="2400" dirty="0"/>
              <a:t>KS2: further developing FMS &amp; social skills; understanding effects/benefits of PA; essential life skills (water safety)</a:t>
            </a:r>
          </a:p>
          <a:p>
            <a:pPr>
              <a:lnSpc>
                <a:spcPct val="170000"/>
              </a:lnSpc>
            </a:pPr>
            <a:r>
              <a:rPr lang="en-US" sz="2400" dirty="0"/>
              <a:t>KS3: sampling activity contexts, establishing preferences; exploring range of roles; understanding importance of movement/PA to HWB</a:t>
            </a:r>
          </a:p>
          <a:p>
            <a:pPr>
              <a:lnSpc>
                <a:spcPct val="170000"/>
              </a:lnSpc>
            </a:pPr>
            <a:r>
              <a:rPr lang="en-US" sz="2400" dirty="0"/>
              <a:t>KS4: preparing for an active lifestyle; officiating; using PA to access positive mental and emotional health</a:t>
            </a:r>
          </a:p>
        </p:txBody>
      </p:sp>
    </p:spTree>
    <p:extLst>
      <p:ext uri="{BB962C8B-B14F-4D97-AF65-F5344CB8AC3E}">
        <p14:creationId xmlns:p14="http://schemas.microsoft.com/office/powerpoint/2010/main" val="2044946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BFFD6-2777-E1EF-3CE9-446928744D9E}"/>
              </a:ext>
            </a:extLst>
          </p:cNvPr>
          <p:cNvSpPr>
            <a:spLocks noGrp="1"/>
          </p:cNvSpPr>
          <p:nvPr>
            <p:ph type="title"/>
          </p:nvPr>
        </p:nvSpPr>
        <p:spPr/>
        <p:txBody>
          <a:bodyPr/>
          <a:lstStyle/>
          <a:p>
            <a:r>
              <a:rPr lang="en-GB" dirty="0"/>
              <a:t>Intended Timeframe</a:t>
            </a:r>
          </a:p>
        </p:txBody>
      </p:sp>
      <p:sp>
        <p:nvSpPr>
          <p:cNvPr id="3" name="Content Placeholder 2">
            <a:extLst>
              <a:ext uri="{FF2B5EF4-FFF2-40B4-BE49-F238E27FC236}">
                <a16:creationId xmlns:a16="http://schemas.microsoft.com/office/drawing/2014/main" id="{BC25AA14-5755-08D1-4DC3-E072658F553F}"/>
              </a:ext>
            </a:extLst>
          </p:cNvPr>
          <p:cNvSpPr>
            <a:spLocks noGrp="1"/>
          </p:cNvSpPr>
          <p:nvPr>
            <p:ph idx="1"/>
          </p:nvPr>
        </p:nvSpPr>
        <p:spPr/>
        <p:txBody>
          <a:bodyPr/>
          <a:lstStyle/>
          <a:p>
            <a:r>
              <a:rPr lang="en-GB" dirty="0"/>
              <a:t>Autumn 2026 : public consultation </a:t>
            </a:r>
          </a:p>
          <a:p>
            <a:r>
              <a:rPr lang="en-GB" dirty="0"/>
              <a:t>Spring 2027: final published National Curriculum content</a:t>
            </a:r>
          </a:p>
          <a:p>
            <a:r>
              <a:rPr lang="en-GB" dirty="0"/>
              <a:t>September 2027: first teaching on ITE programmes – optional teaching of content in schools (does your school want to be part of trialling / piloting new NCPE?)</a:t>
            </a:r>
          </a:p>
          <a:p>
            <a:r>
              <a:rPr lang="en-GB" dirty="0"/>
              <a:t>September 2028: statutory content for delivery in schools</a:t>
            </a:r>
          </a:p>
          <a:p>
            <a:r>
              <a:rPr lang="en-GB" dirty="0"/>
              <a:t>September 2030: Phase 2 (PE and Dance) GCSE teaching</a:t>
            </a:r>
          </a:p>
        </p:txBody>
      </p:sp>
      <p:pic>
        <p:nvPicPr>
          <p:cNvPr id="5" name="Google Shape;137;g38025c2d763_0_6" descr="Barnet logo[1]">
            <a:extLst>
              <a:ext uri="{FF2B5EF4-FFF2-40B4-BE49-F238E27FC236}">
                <a16:creationId xmlns:a16="http://schemas.microsoft.com/office/drawing/2014/main" id="{9F35AF53-1EE7-91D3-F9F6-2D69C34BCE70}"/>
              </a:ext>
            </a:extLst>
          </p:cNvPr>
          <p:cNvPicPr preferRelativeResize="0"/>
          <p:nvPr/>
        </p:nvPicPr>
        <p:blipFill rotWithShape="1">
          <a:blip r:embed="rId2">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2044906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2D943-56BC-FFDF-A2D1-B834F2EBC9B9}"/>
              </a:ext>
            </a:extLst>
          </p:cNvPr>
          <p:cNvSpPr>
            <a:spLocks noGrp="1"/>
          </p:cNvSpPr>
          <p:nvPr>
            <p:ph type="title"/>
          </p:nvPr>
        </p:nvSpPr>
        <p:spPr/>
        <p:txBody>
          <a:bodyPr/>
          <a:lstStyle/>
          <a:p>
            <a:r>
              <a:rPr lang="en-GB" dirty="0"/>
              <a:t>PE Funding for the future</a:t>
            </a:r>
          </a:p>
        </p:txBody>
      </p:sp>
      <p:sp>
        <p:nvSpPr>
          <p:cNvPr id="3" name="Content Placeholder 2">
            <a:extLst>
              <a:ext uri="{FF2B5EF4-FFF2-40B4-BE49-F238E27FC236}">
                <a16:creationId xmlns:a16="http://schemas.microsoft.com/office/drawing/2014/main" id="{7E0B6B4E-F91D-F986-26E5-226136F89E0F}"/>
              </a:ext>
            </a:extLst>
          </p:cNvPr>
          <p:cNvSpPr>
            <a:spLocks noGrp="1"/>
          </p:cNvSpPr>
          <p:nvPr>
            <p:ph idx="1"/>
          </p:nvPr>
        </p:nvSpPr>
        <p:spPr/>
        <p:txBody>
          <a:bodyPr>
            <a:normAutofit fontScale="85000" lnSpcReduction="10000"/>
          </a:bodyPr>
          <a:lstStyle/>
          <a:p>
            <a:r>
              <a:rPr lang="en-GB" dirty="0"/>
              <a:t>PE Premium transition year 2026/27 – primary schools to receive 2 terms worth of funding to transition into new Sport Partnerships</a:t>
            </a:r>
          </a:p>
          <a:p>
            <a:r>
              <a:rPr lang="en-GB" dirty="0"/>
              <a:t>Enrichment Strategy (not extra curricular) – have a look at 8 benchmarks of what HQ enrichment looks like – part of Ofsted new framework</a:t>
            </a:r>
          </a:p>
          <a:p>
            <a:r>
              <a:rPr lang="en-GB" dirty="0"/>
              <a:t>School Games funding now available to July 2027 then finishes </a:t>
            </a:r>
          </a:p>
          <a:p>
            <a:r>
              <a:rPr lang="en-GB" dirty="0"/>
              <a:t>The new world will look like these new ‘Sport Partnerships’ – funding will be available through National Grant Programmes – inevitably you will have to apply for these as groups of schools - maybe your MAT? You will also inevitably have to demonstrate need </a:t>
            </a:r>
            <a:r>
              <a:rPr lang="en-GB" dirty="0" err="1"/>
              <a:t>ie</a:t>
            </a:r>
            <a:r>
              <a:rPr lang="en-GB" dirty="0"/>
              <a:t> girls SEND disadvantaged – all schools have these you just need to make your case but they will be encouraging schools to also work in partnership with community sport partnerships – the new partnerships have not yet been revealed!!</a:t>
            </a:r>
          </a:p>
        </p:txBody>
      </p:sp>
      <p:pic>
        <p:nvPicPr>
          <p:cNvPr id="5" name="Google Shape;137;g38025c2d763_0_6" descr="Barnet logo[1]">
            <a:extLst>
              <a:ext uri="{FF2B5EF4-FFF2-40B4-BE49-F238E27FC236}">
                <a16:creationId xmlns:a16="http://schemas.microsoft.com/office/drawing/2014/main" id="{EBCC22CF-85DE-CD8A-B226-E2C95F6F8FF3}"/>
              </a:ext>
            </a:extLst>
          </p:cNvPr>
          <p:cNvPicPr preferRelativeResize="0"/>
          <p:nvPr/>
        </p:nvPicPr>
        <p:blipFill rotWithShape="1">
          <a:blip r:embed="rId2">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3140537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4A686-E1FB-CD04-58B8-C99A7D9F0036}"/>
              </a:ext>
            </a:extLst>
          </p:cNvPr>
          <p:cNvSpPr>
            <a:spLocks noGrp="1"/>
          </p:cNvSpPr>
          <p:nvPr>
            <p:ph type="title"/>
          </p:nvPr>
        </p:nvSpPr>
        <p:spPr/>
        <p:txBody>
          <a:bodyPr/>
          <a:lstStyle/>
          <a:p>
            <a:r>
              <a:rPr lang="en-GB" b="1" dirty="0"/>
              <a:t>Enrichment</a:t>
            </a:r>
          </a:p>
        </p:txBody>
      </p:sp>
      <p:sp>
        <p:nvSpPr>
          <p:cNvPr id="3" name="Content Placeholder 2">
            <a:extLst>
              <a:ext uri="{FF2B5EF4-FFF2-40B4-BE49-F238E27FC236}">
                <a16:creationId xmlns:a16="http://schemas.microsoft.com/office/drawing/2014/main" id="{2487C88F-BCE3-8702-056E-B167C5012D05}"/>
              </a:ext>
            </a:extLst>
          </p:cNvPr>
          <p:cNvSpPr>
            <a:spLocks noGrp="1"/>
          </p:cNvSpPr>
          <p:nvPr>
            <p:ph idx="1"/>
          </p:nvPr>
        </p:nvSpPr>
        <p:spPr/>
        <p:txBody>
          <a:bodyPr>
            <a:normAutofit fontScale="92500" lnSpcReduction="10000"/>
          </a:bodyPr>
          <a:lstStyle/>
          <a:p>
            <a:r>
              <a:rPr lang="en-GB" dirty="0"/>
              <a:t>September 2026, Ofsted's updated inspection toolkit comes into use in schools across England</a:t>
            </a:r>
          </a:p>
          <a:p>
            <a:r>
              <a:rPr lang="en-GB" b="1" dirty="0"/>
              <a:t>Personal Development and Wellbeing</a:t>
            </a:r>
            <a:r>
              <a:rPr lang="en-GB" dirty="0"/>
              <a:t> is a distinct evaluation area. Inspectors are asked to consider the wider opportunities and experiences schools provide, whether pupils develop confidence, resilience and the knowledge to stay mentally and physically healthy, and whether enrichment is purposeful and varied</a:t>
            </a:r>
          </a:p>
          <a:p>
            <a:r>
              <a:rPr lang="en-GB" dirty="0"/>
              <a:t>Ofsted's updated inspection toolkits will take account of the new Enrichment Framework and 8 Benchmarks </a:t>
            </a:r>
            <a:r>
              <a:rPr lang="en-GB" dirty="0">
                <a:hlinkClick r:id="rId2"/>
              </a:rPr>
              <a:t>Enrichment benchmarks - GOV.UK</a:t>
            </a:r>
            <a:endParaRPr lang="en-GB" dirty="0"/>
          </a:p>
          <a:p>
            <a:r>
              <a:rPr lang="en-GB" dirty="0">
                <a:hlinkClick r:id="rId3"/>
              </a:rPr>
              <a:t>Enrichment for All</a:t>
            </a:r>
            <a:r>
              <a:rPr lang="en-GB" dirty="0"/>
              <a:t> website with case studies, toolkit </a:t>
            </a:r>
            <a:r>
              <a:rPr lang="en-GB"/>
              <a:t>and resources</a:t>
            </a:r>
            <a:endParaRPr lang="en-GB" dirty="0"/>
          </a:p>
          <a:p>
            <a:endParaRPr lang="en-GB" dirty="0"/>
          </a:p>
          <a:p>
            <a:pPr marL="0" indent="0">
              <a:buNone/>
            </a:pPr>
            <a:endParaRPr lang="en-GB" dirty="0"/>
          </a:p>
        </p:txBody>
      </p:sp>
      <p:pic>
        <p:nvPicPr>
          <p:cNvPr id="5" name="Google Shape;137;g38025c2d763_0_6" descr="Barnet logo[1]">
            <a:extLst>
              <a:ext uri="{FF2B5EF4-FFF2-40B4-BE49-F238E27FC236}">
                <a16:creationId xmlns:a16="http://schemas.microsoft.com/office/drawing/2014/main" id="{9059082B-2647-86B8-9172-3ACA05434205}"/>
              </a:ext>
            </a:extLst>
          </p:cNvPr>
          <p:cNvPicPr preferRelativeResize="0"/>
          <p:nvPr/>
        </p:nvPicPr>
        <p:blipFill rotWithShape="1">
          <a:blip r:embed="rId4">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1174996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AFC00C-DE04-29D8-063E-BF42B259FC54}"/>
              </a:ext>
            </a:extLst>
          </p:cNvPr>
          <p:cNvSpPr txBox="1"/>
          <p:nvPr/>
        </p:nvSpPr>
        <p:spPr>
          <a:xfrm>
            <a:off x="858644" y="423747"/>
            <a:ext cx="8282567" cy="5691302"/>
          </a:xfrm>
          <a:prstGeom prst="rect">
            <a:avLst/>
          </a:prstGeom>
          <a:noFill/>
        </p:spPr>
        <p:txBody>
          <a:bodyPr wrap="square">
            <a:spAutoFit/>
          </a:bodyPr>
          <a:lstStyle/>
          <a:p>
            <a:pPr>
              <a:spcAft>
                <a:spcPts val="1500"/>
              </a:spcAft>
            </a:pPr>
            <a:r>
              <a:rPr lang="en-GB" sz="2800" b="1" dirty="0"/>
              <a:t>8 Benchmarks:</a:t>
            </a:r>
          </a:p>
          <a:p>
            <a:pPr marL="342900" lvl="0" indent="-342900">
              <a:spcAft>
                <a:spcPts val="750"/>
              </a:spcAft>
              <a:buFont typeface="+mj-lt"/>
              <a:buAutoNum type="arabicPeriod"/>
            </a:pPr>
            <a:r>
              <a:rPr lang="en-GB" sz="2800" dirty="0"/>
              <a:t>A strategically aligned enrichment offer</a:t>
            </a:r>
          </a:p>
          <a:p>
            <a:pPr marL="342900" lvl="0" indent="-342900">
              <a:spcAft>
                <a:spcPts val="750"/>
              </a:spcAft>
              <a:buFont typeface="+mj-lt"/>
              <a:buAutoNum type="arabicPeriod"/>
            </a:pPr>
            <a:r>
              <a:rPr lang="en-GB" sz="2800" dirty="0"/>
              <a:t>A broad and well-rounded enrichment offer</a:t>
            </a:r>
          </a:p>
          <a:p>
            <a:pPr marL="342900" lvl="0" indent="-342900">
              <a:spcAft>
                <a:spcPts val="750"/>
              </a:spcAft>
              <a:buFont typeface="+mj-lt"/>
              <a:buAutoNum type="arabicPeriod"/>
            </a:pPr>
            <a:r>
              <a:rPr lang="en-GB" sz="2800" dirty="0"/>
              <a:t>A well-communicated enrichment offer that celebrates participation and achievement</a:t>
            </a:r>
          </a:p>
          <a:p>
            <a:pPr marL="342900" lvl="0" indent="-342900">
              <a:spcAft>
                <a:spcPts val="750"/>
              </a:spcAft>
              <a:buFont typeface="+mj-lt"/>
              <a:buAutoNum type="arabicPeriod"/>
            </a:pPr>
            <a:r>
              <a:rPr lang="en-GB" sz="2800" dirty="0"/>
              <a:t>An enrichment offer shaped by the school</a:t>
            </a:r>
          </a:p>
          <a:p>
            <a:pPr marL="342900" lvl="0" indent="-342900">
              <a:spcAft>
                <a:spcPts val="750"/>
              </a:spcAft>
              <a:buFont typeface="+mj-lt"/>
              <a:buAutoNum type="arabicPeriod"/>
            </a:pPr>
            <a:r>
              <a:rPr lang="en-GB" sz="2800" dirty="0"/>
              <a:t>An accessible and engaging enrichment offer</a:t>
            </a:r>
          </a:p>
          <a:p>
            <a:pPr marL="342900" marR="0" lvl="0" indent="-342900" algn="l">
              <a:spcAft>
                <a:spcPts val="750"/>
              </a:spcAft>
              <a:buFont typeface="+mj-lt"/>
              <a:buAutoNum type="arabicPeriod"/>
            </a:pPr>
            <a:r>
              <a:rPr lang="en-GB" sz="2800" b="0" i="0" dirty="0">
                <a:solidFill>
                  <a:schemeClr val="tx1"/>
                </a:solidFill>
                <a:effectLst/>
                <a:latin typeface="+mn-lt"/>
              </a:rPr>
              <a:t>An enrichment offer that works in partnership</a:t>
            </a:r>
          </a:p>
          <a:p>
            <a:pPr marL="342900" marR="0" lvl="0" indent="-342900" algn="l">
              <a:spcAft>
                <a:spcPts val="750"/>
              </a:spcAft>
              <a:buFont typeface="+mj-lt"/>
              <a:buAutoNum type="arabicPeriod"/>
            </a:pPr>
            <a:r>
              <a:rPr lang="en-GB" sz="2800" b="0" i="0" dirty="0">
                <a:solidFill>
                  <a:schemeClr val="tx1"/>
                </a:solidFill>
                <a:effectLst/>
                <a:latin typeface="+mn-lt"/>
              </a:rPr>
              <a:t>An outcomes-focused enrichment offer</a:t>
            </a:r>
          </a:p>
          <a:p>
            <a:pPr marL="342900" marR="0" lvl="0" indent="-342900" algn="l">
              <a:spcAft>
                <a:spcPts val="750"/>
              </a:spcAft>
              <a:buFont typeface="+mj-lt"/>
              <a:buAutoNum type="arabicPeriod"/>
            </a:pPr>
            <a:r>
              <a:rPr lang="en-GB" sz="2800" b="0" i="0" dirty="0">
                <a:solidFill>
                  <a:schemeClr val="tx1"/>
                </a:solidFill>
                <a:effectLst/>
                <a:latin typeface="+mn-lt"/>
              </a:rPr>
              <a:t>A continually improving enrichment offer</a:t>
            </a:r>
          </a:p>
          <a:p>
            <a:pPr marL="342900" marR="0" lvl="0" indent="-342900" algn="l">
              <a:spcAft>
                <a:spcPts val="750"/>
              </a:spcAft>
              <a:buFont typeface="+mj-lt"/>
              <a:buAutoNum type="arabicPeriod"/>
            </a:pPr>
            <a:endParaRPr lang="en-GB" sz="1800" dirty="0"/>
          </a:p>
        </p:txBody>
      </p:sp>
      <p:pic>
        <p:nvPicPr>
          <p:cNvPr id="4" name="Google Shape;137;g38025c2d763_0_6" descr="Barnet logo[1]">
            <a:extLst>
              <a:ext uri="{FF2B5EF4-FFF2-40B4-BE49-F238E27FC236}">
                <a16:creationId xmlns:a16="http://schemas.microsoft.com/office/drawing/2014/main" id="{F813D9E5-08B8-F64A-50E4-83A927CB50F8}"/>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spTree>
    <p:extLst>
      <p:ext uri="{BB962C8B-B14F-4D97-AF65-F5344CB8AC3E}">
        <p14:creationId xmlns:p14="http://schemas.microsoft.com/office/powerpoint/2010/main" val="1396341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F61AE-4258-2306-A525-AC75893FABCC}"/>
              </a:ext>
            </a:extLst>
          </p:cNvPr>
          <p:cNvSpPr>
            <a:spLocks noGrp="1"/>
          </p:cNvSpPr>
          <p:nvPr>
            <p:ph type="title"/>
          </p:nvPr>
        </p:nvSpPr>
        <p:spPr/>
        <p:txBody>
          <a:bodyPr>
            <a:normAutofit/>
          </a:bodyPr>
          <a:lstStyle/>
          <a:p>
            <a:r>
              <a:rPr lang="en-GB" b="1" dirty="0"/>
              <a:t>How well do you actually understand your enrichment offer? </a:t>
            </a:r>
            <a:endParaRPr lang="en-GB" dirty="0"/>
          </a:p>
        </p:txBody>
      </p:sp>
      <p:sp>
        <p:nvSpPr>
          <p:cNvPr id="3" name="Content Placeholder 2">
            <a:extLst>
              <a:ext uri="{FF2B5EF4-FFF2-40B4-BE49-F238E27FC236}">
                <a16:creationId xmlns:a16="http://schemas.microsoft.com/office/drawing/2014/main" id="{527B056C-969F-4C1A-BC41-8390F9939D31}"/>
              </a:ext>
            </a:extLst>
          </p:cNvPr>
          <p:cNvSpPr>
            <a:spLocks noGrp="1"/>
          </p:cNvSpPr>
          <p:nvPr>
            <p:ph idx="1"/>
          </p:nvPr>
        </p:nvSpPr>
        <p:spPr/>
        <p:txBody>
          <a:bodyPr>
            <a:normAutofit fontScale="85000" lnSpcReduction="20000"/>
          </a:bodyPr>
          <a:lstStyle/>
          <a:p>
            <a:r>
              <a:rPr lang="en-GB" dirty="0"/>
              <a:t>The Enrichment Framework places considerable emphasis on accessibility, engagement and inclusion. Schools need to understand whether opportunities are reaching different groups of pupils and identify barriers to participation.</a:t>
            </a:r>
          </a:p>
          <a:p>
            <a:r>
              <a:rPr lang="en-GB" dirty="0"/>
              <a:t>Registers can help answer: </a:t>
            </a:r>
            <a:r>
              <a:rPr lang="en-GB" b="1" dirty="0"/>
              <a:t>What do you offer? Who participated? In what? How often? </a:t>
            </a:r>
            <a:r>
              <a:rPr lang="en-GB" dirty="0"/>
              <a:t>Good demographic analysis can reveal inequalities that might otherwise remain hidden. </a:t>
            </a:r>
          </a:p>
          <a:p>
            <a:r>
              <a:rPr lang="en-GB" dirty="0"/>
              <a:t>But that's where the limitations of the register begin.</a:t>
            </a:r>
          </a:p>
          <a:p>
            <a:r>
              <a:rPr lang="en-GB" dirty="0"/>
              <a:t>Two pupils can attend exactly the same activity and have completely different experiences. One leaves feeling confident, connected and eager to return. The other leaves feeling peripheral, unsuccessful and less likely to participate again.</a:t>
            </a:r>
          </a:p>
          <a:p>
            <a:pPr marL="0" indent="0">
              <a:buNone/>
            </a:pPr>
            <a:br>
              <a:rPr lang="en-GB" dirty="0"/>
            </a:br>
            <a:endParaRPr lang="en-GB" dirty="0"/>
          </a:p>
        </p:txBody>
      </p:sp>
      <p:pic>
        <p:nvPicPr>
          <p:cNvPr id="5" name="Google Shape;137;g38025c2d763_0_6" descr="Barnet logo[1]">
            <a:extLst>
              <a:ext uri="{FF2B5EF4-FFF2-40B4-BE49-F238E27FC236}">
                <a16:creationId xmlns:a16="http://schemas.microsoft.com/office/drawing/2014/main" id="{0AB7A262-1C66-4CBB-EB21-ACEBF95AEFAA}"/>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spTree>
    <p:extLst>
      <p:ext uri="{BB962C8B-B14F-4D97-AF65-F5344CB8AC3E}">
        <p14:creationId xmlns:p14="http://schemas.microsoft.com/office/powerpoint/2010/main" val="1609160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B5D66-8B87-A759-BC46-C558DEC5B0C2}"/>
              </a:ext>
            </a:extLst>
          </p:cNvPr>
          <p:cNvSpPr>
            <a:spLocks noGrp="1"/>
          </p:cNvSpPr>
          <p:nvPr>
            <p:ph type="title"/>
          </p:nvPr>
        </p:nvSpPr>
        <p:spPr/>
        <p:txBody>
          <a:bodyPr/>
          <a:lstStyle/>
          <a:p>
            <a:r>
              <a:rPr lang="en-GB" b="1" dirty="0"/>
              <a:t>What happened when they got there?</a:t>
            </a:r>
            <a:br>
              <a:rPr lang="en-GB" b="1" dirty="0"/>
            </a:br>
            <a:endParaRPr lang="en-GB" dirty="0"/>
          </a:p>
        </p:txBody>
      </p:sp>
      <p:sp>
        <p:nvSpPr>
          <p:cNvPr id="3" name="Content Placeholder 2">
            <a:extLst>
              <a:ext uri="{FF2B5EF4-FFF2-40B4-BE49-F238E27FC236}">
                <a16:creationId xmlns:a16="http://schemas.microsoft.com/office/drawing/2014/main" id="{04F769BC-785D-FEF3-5422-6C01370C21EC}"/>
              </a:ext>
            </a:extLst>
          </p:cNvPr>
          <p:cNvSpPr>
            <a:spLocks noGrp="1"/>
          </p:cNvSpPr>
          <p:nvPr>
            <p:ph idx="1"/>
          </p:nvPr>
        </p:nvSpPr>
        <p:spPr/>
        <p:txBody>
          <a:bodyPr>
            <a:normAutofit lnSpcReduction="10000"/>
          </a:bodyPr>
          <a:lstStyle/>
          <a:p>
            <a:pPr marL="0" indent="0">
              <a:buNone/>
            </a:pPr>
            <a:r>
              <a:rPr lang="en-GB" dirty="0"/>
              <a:t>The Enrichment Framework and benchmarks are not simply asking schools to provide more things for young people to do</a:t>
            </a:r>
          </a:p>
          <a:p>
            <a:r>
              <a:rPr lang="en-GB" dirty="0"/>
              <a:t>Are young people enjoying what is offered?</a:t>
            </a:r>
          </a:p>
          <a:p>
            <a:pPr lvl="0"/>
            <a:r>
              <a:rPr lang="en-GB" dirty="0"/>
              <a:t>Do they feel they belong?</a:t>
            </a:r>
          </a:p>
          <a:p>
            <a:pPr lvl="0"/>
            <a:r>
              <a:rPr lang="en-GB" dirty="0"/>
              <a:t>Are they developing confidence?</a:t>
            </a:r>
          </a:p>
          <a:p>
            <a:pPr lvl="0"/>
            <a:r>
              <a:rPr lang="en-GB" dirty="0"/>
              <a:t>Do they have agency and choice?</a:t>
            </a:r>
          </a:p>
          <a:p>
            <a:pPr lvl="0"/>
            <a:r>
              <a:rPr lang="en-GB" dirty="0"/>
              <a:t>Are experiences relevant to them?</a:t>
            </a:r>
          </a:p>
          <a:p>
            <a:pPr lvl="0"/>
            <a:r>
              <a:rPr lang="en-GB" dirty="0"/>
              <a:t>Are they becoming more motivated to participate (or less)?</a:t>
            </a:r>
          </a:p>
          <a:p>
            <a:pPr lvl="0"/>
            <a:r>
              <a:rPr lang="en-GB" dirty="0"/>
              <a:t>And what about the pupils who aren't participating at all? </a:t>
            </a:r>
          </a:p>
          <a:p>
            <a:pPr marL="0" indent="0">
              <a:buNone/>
            </a:pPr>
            <a:endParaRPr lang="en-GB" dirty="0"/>
          </a:p>
        </p:txBody>
      </p:sp>
      <p:pic>
        <p:nvPicPr>
          <p:cNvPr id="5" name="Google Shape;137;g38025c2d763_0_6" descr="Barnet logo[1]">
            <a:extLst>
              <a:ext uri="{FF2B5EF4-FFF2-40B4-BE49-F238E27FC236}">
                <a16:creationId xmlns:a16="http://schemas.microsoft.com/office/drawing/2014/main" id="{0DA26302-5AA7-1863-234A-D9CDA2C7DF3B}"/>
              </a:ext>
            </a:extLst>
          </p:cNvPr>
          <p:cNvPicPr preferRelativeResize="0"/>
          <p:nvPr/>
        </p:nvPicPr>
        <p:blipFill rotWithShape="1">
          <a:blip r:embed="rId3">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25317302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0320E-13E0-5FBE-C842-0031E36848B0}"/>
              </a:ext>
            </a:extLst>
          </p:cNvPr>
          <p:cNvSpPr>
            <a:spLocks noGrp="1"/>
          </p:cNvSpPr>
          <p:nvPr>
            <p:ph type="title"/>
          </p:nvPr>
        </p:nvSpPr>
        <p:spPr/>
        <p:txBody>
          <a:bodyPr/>
          <a:lstStyle/>
          <a:p>
            <a:r>
              <a:rPr lang="en-GB" b="1" dirty="0"/>
              <a:t>From provision to outcomes</a:t>
            </a:r>
            <a:br>
              <a:rPr lang="en-GB" b="1" dirty="0"/>
            </a:br>
            <a:endParaRPr lang="en-GB" dirty="0"/>
          </a:p>
        </p:txBody>
      </p:sp>
      <p:sp>
        <p:nvSpPr>
          <p:cNvPr id="3" name="Content Placeholder 2">
            <a:extLst>
              <a:ext uri="{FF2B5EF4-FFF2-40B4-BE49-F238E27FC236}">
                <a16:creationId xmlns:a16="http://schemas.microsoft.com/office/drawing/2014/main" id="{EF832A50-5708-35BD-995B-A2BD40632886}"/>
              </a:ext>
            </a:extLst>
          </p:cNvPr>
          <p:cNvSpPr>
            <a:spLocks noGrp="1"/>
          </p:cNvSpPr>
          <p:nvPr>
            <p:ph idx="1"/>
          </p:nvPr>
        </p:nvSpPr>
        <p:spPr/>
        <p:txBody>
          <a:bodyPr>
            <a:normAutofit fontScale="92500" lnSpcReduction="20000"/>
          </a:bodyPr>
          <a:lstStyle/>
          <a:p>
            <a:r>
              <a:rPr lang="en-GB" dirty="0"/>
              <a:t>The new framework </a:t>
            </a:r>
            <a:r>
              <a:rPr lang="en-GB" b="1" dirty="0"/>
              <a:t>encourages schools to think about what enrichment is actually intended to achieve</a:t>
            </a:r>
            <a:r>
              <a:rPr lang="en-GB" dirty="0"/>
              <a:t>.</a:t>
            </a:r>
          </a:p>
          <a:p>
            <a:r>
              <a:rPr lang="en-GB" dirty="0"/>
              <a:t>The suggested outcomes go considerably beyond participation. They include engagement, educational outcomes and progression, social and emotional development, physical and mental wellbeing, belonging, essential skills and engagement with the wider community.</a:t>
            </a:r>
          </a:p>
          <a:p>
            <a:r>
              <a:rPr lang="en-GB" dirty="0"/>
              <a:t>Schools are encouraged to assess their provision against the benchmarks as part of an ongoing process of </a:t>
            </a:r>
            <a:r>
              <a:rPr lang="en-GB" b="1" dirty="0"/>
              <a:t>monitoring, evaluation and improvement</a:t>
            </a:r>
            <a:r>
              <a:rPr lang="en-GB" dirty="0"/>
              <a:t>.</a:t>
            </a:r>
          </a:p>
          <a:p>
            <a:r>
              <a:rPr lang="en-GB" dirty="0"/>
              <a:t>Therefore not only do we ask </a:t>
            </a:r>
            <a:r>
              <a:rPr lang="en-GB" b="1" dirty="0"/>
              <a:t>What did we provide?</a:t>
            </a:r>
            <a:endParaRPr lang="en-GB" dirty="0"/>
          </a:p>
          <a:p>
            <a:r>
              <a:rPr lang="en-GB" dirty="0"/>
              <a:t>We should also be asking: </a:t>
            </a:r>
            <a:r>
              <a:rPr lang="en-GB" b="1" dirty="0"/>
              <a:t>Who experienced it? What difference did it make? Who didn't benefit? And what should we do differently as a result?</a:t>
            </a:r>
            <a:endParaRPr lang="en-GB" dirty="0"/>
          </a:p>
          <a:p>
            <a:pPr marL="0" indent="0">
              <a:buNone/>
            </a:pPr>
            <a:endParaRPr lang="en-GB" dirty="0"/>
          </a:p>
        </p:txBody>
      </p:sp>
      <p:pic>
        <p:nvPicPr>
          <p:cNvPr id="5" name="Google Shape;137;g38025c2d763_0_6" descr="Barnet logo[1]">
            <a:extLst>
              <a:ext uri="{FF2B5EF4-FFF2-40B4-BE49-F238E27FC236}">
                <a16:creationId xmlns:a16="http://schemas.microsoft.com/office/drawing/2014/main" id="{3E087538-40C1-1BC1-AA13-78EAAD5EC779}"/>
              </a:ext>
            </a:extLst>
          </p:cNvPr>
          <p:cNvPicPr preferRelativeResize="0"/>
          <p:nvPr/>
        </p:nvPicPr>
        <p:blipFill rotWithShape="1">
          <a:blip r:embed="rId3">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2602277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92717-D150-EBD4-DCFC-5192C56B3409}"/>
              </a:ext>
            </a:extLst>
          </p:cNvPr>
          <p:cNvSpPr>
            <a:spLocks noGrp="1"/>
          </p:cNvSpPr>
          <p:nvPr>
            <p:ph type="title"/>
          </p:nvPr>
        </p:nvSpPr>
        <p:spPr/>
        <p:txBody>
          <a:bodyPr>
            <a:normAutofit fontScale="90000"/>
          </a:bodyPr>
          <a:lstStyle/>
          <a:p>
            <a:r>
              <a:rPr lang="en-GB" b="1" dirty="0"/>
              <a:t>The bit that really matters: what happens next?</a:t>
            </a:r>
            <a:br>
              <a:rPr lang="en-GB" b="1" dirty="0"/>
            </a:br>
            <a:endParaRPr lang="en-GB" dirty="0"/>
          </a:p>
        </p:txBody>
      </p:sp>
      <p:sp>
        <p:nvSpPr>
          <p:cNvPr id="3" name="Content Placeholder 2">
            <a:extLst>
              <a:ext uri="{FF2B5EF4-FFF2-40B4-BE49-F238E27FC236}">
                <a16:creationId xmlns:a16="http://schemas.microsoft.com/office/drawing/2014/main" id="{274F3FBC-9899-4E77-35BB-51411975E7B6}"/>
              </a:ext>
            </a:extLst>
          </p:cNvPr>
          <p:cNvSpPr>
            <a:spLocks noGrp="1"/>
          </p:cNvSpPr>
          <p:nvPr>
            <p:ph idx="1"/>
          </p:nvPr>
        </p:nvSpPr>
        <p:spPr/>
        <p:txBody>
          <a:bodyPr>
            <a:normAutofit fontScale="62500" lnSpcReduction="20000"/>
          </a:bodyPr>
          <a:lstStyle/>
          <a:p>
            <a:r>
              <a:rPr lang="en-GB" dirty="0"/>
              <a:t>This is perhaps the biggest opportunity created by the new framework. Evidence shouldn't exist simply to satisfy an inspector.</a:t>
            </a:r>
          </a:p>
          <a:p>
            <a:r>
              <a:rPr lang="en-GB" dirty="0"/>
              <a:t>Imagine discovering that pupils eligible for pupil premium are significantly less likely to participate in enrichment. Useful information. But its value lies in what happens next.</a:t>
            </a:r>
          </a:p>
          <a:p>
            <a:pPr lvl="0"/>
            <a:r>
              <a:rPr lang="en-GB" dirty="0"/>
              <a:t>Why aren't they participating?</a:t>
            </a:r>
          </a:p>
          <a:p>
            <a:pPr lvl="0"/>
            <a:r>
              <a:rPr lang="en-GB" dirty="0"/>
              <a:t>What could the school change?</a:t>
            </a:r>
          </a:p>
          <a:p>
            <a:pPr lvl="0"/>
            <a:r>
              <a:rPr lang="en-GB" dirty="0"/>
              <a:t>Did that change work?</a:t>
            </a:r>
          </a:p>
          <a:p>
            <a:r>
              <a:rPr lang="en-GB" dirty="0"/>
              <a:t>Or perhaps participation is high, but a particular group consistently reports lower enjoyment or belonging.</a:t>
            </a:r>
            <a:br>
              <a:rPr lang="en-GB" dirty="0"/>
            </a:br>
            <a:r>
              <a:rPr lang="en-GB" dirty="0"/>
              <a:t>Again, the interesting question isn't whether that can be placed in an SLT report.</a:t>
            </a:r>
            <a:br>
              <a:rPr lang="en-GB" dirty="0"/>
            </a:br>
            <a:r>
              <a:rPr lang="en-GB" dirty="0"/>
              <a:t>It's whether the school can </a:t>
            </a:r>
            <a:r>
              <a:rPr lang="en-GB" b="1" dirty="0"/>
              <a:t>respond while there is still an opportunity to make a difference.</a:t>
            </a:r>
            <a:br>
              <a:rPr lang="en-GB" dirty="0"/>
            </a:br>
            <a:r>
              <a:rPr lang="en-GB" dirty="0"/>
              <a:t>That's the loop schools should be trying to create:</a:t>
            </a:r>
          </a:p>
          <a:p>
            <a:r>
              <a:rPr lang="en-GB" b="1" dirty="0"/>
              <a:t>Understand → Respond → Learn → Improve</a:t>
            </a:r>
            <a:endParaRPr lang="en-GB" dirty="0"/>
          </a:p>
          <a:p>
            <a:r>
              <a:rPr lang="en-GB" dirty="0"/>
              <a:t>This is what a </a:t>
            </a:r>
            <a:r>
              <a:rPr lang="en-GB" i="1" dirty="0"/>
              <a:t>continually improving enrichment offer</a:t>
            </a:r>
            <a:r>
              <a:rPr lang="en-GB" dirty="0"/>
              <a:t> should look like in practice </a:t>
            </a:r>
            <a:r>
              <a:rPr lang="en-GB" dirty="0" err="1"/>
              <a:t>i.e</a:t>
            </a:r>
            <a:r>
              <a:rPr lang="en-GB" dirty="0"/>
              <a:t> beyond the register</a:t>
            </a:r>
          </a:p>
          <a:p>
            <a:pPr marL="0" indent="0">
              <a:buNone/>
            </a:pPr>
            <a:endParaRPr lang="en-GB" dirty="0">
              <a:hlinkClick r:id="" action="ppaction://noaction"/>
            </a:endParaRPr>
          </a:p>
          <a:p>
            <a:pPr marL="0" indent="0">
              <a:buNone/>
            </a:pPr>
            <a:r>
              <a:rPr lang="en-GB" dirty="0">
                <a:hlinkClick r:id="" action="ppaction://noaction"/>
              </a:rPr>
              <a:t>Beyond the Register: What should schools actually know about their enrichment offer?</a:t>
            </a:r>
            <a:endParaRPr lang="en-GB" dirty="0"/>
          </a:p>
          <a:p>
            <a:pPr marL="0" indent="0">
              <a:buNone/>
            </a:pPr>
            <a:endParaRPr lang="en-GB" dirty="0"/>
          </a:p>
        </p:txBody>
      </p:sp>
      <p:pic>
        <p:nvPicPr>
          <p:cNvPr id="5" name="Google Shape;137;g38025c2d763_0_6" descr="Barnet logo[1]">
            <a:extLst>
              <a:ext uri="{FF2B5EF4-FFF2-40B4-BE49-F238E27FC236}">
                <a16:creationId xmlns:a16="http://schemas.microsoft.com/office/drawing/2014/main" id="{D98E1255-38A3-5C06-5AD1-FEA02BB5FF71}"/>
              </a:ext>
            </a:extLst>
          </p:cNvPr>
          <p:cNvPicPr preferRelativeResize="0"/>
          <p:nvPr/>
        </p:nvPicPr>
        <p:blipFill rotWithShape="1">
          <a:blip r:embed="rId2">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3605167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FCCEE-7F00-4820-48FE-7F0D12CA2CC0}"/>
              </a:ext>
            </a:extLst>
          </p:cNvPr>
          <p:cNvSpPr>
            <a:spLocks noGrp="1"/>
          </p:cNvSpPr>
          <p:nvPr>
            <p:ph type="title"/>
          </p:nvPr>
        </p:nvSpPr>
        <p:spPr/>
        <p:txBody>
          <a:bodyPr/>
          <a:lstStyle/>
          <a:p>
            <a:r>
              <a:rPr lang="en-GB" dirty="0"/>
              <a:t>AOB</a:t>
            </a:r>
          </a:p>
        </p:txBody>
      </p:sp>
      <p:sp>
        <p:nvSpPr>
          <p:cNvPr id="3" name="Content Placeholder 2">
            <a:extLst>
              <a:ext uri="{FF2B5EF4-FFF2-40B4-BE49-F238E27FC236}">
                <a16:creationId xmlns:a16="http://schemas.microsoft.com/office/drawing/2014/main" id="{D51B26BF-F5C5-3254-0FE5-271B573F3DD9}"/>
              </a:ext>
            </a:extLst>
          </p:cNvPr>
          <p:cNvSpPr>
            <a:spLocks noGrp="1"/>
          </p:cNvSpPr>
          <p:nvPr>
            <p:ph idx="1"/>
          </p:nvPr>
        </p:nvSpPr>
        <p:spPr/>
        <p:txBody>
          <a:bodyPr/>
          <a:lstStyle/>
          <a:p>
            <a:r>
              <a:rPr lang="en-GB" dirty="0"/>
              <a:t>Hot topics – questions for the network</a:t>
            </a:r>
          </a:p>
          <a:p>
            <a:r>
              <a:rPr lang="en-GB" dirty="0" err="1"/>
              <a:t>AfPE</a:t>
            </a:r>
            <a:r>
              <a:rPr lang="en-GB" dirty="0"/>
              <a:t> / Safe Practice / QM</a:t>
            </a:r>
          </a:p>
          <a:p>
            <a:pPr marL="0" indent="0">
              <a:buNone/>
            </a:pPr>
            <a:r>
              <a:rPr lang="en-GB" dirty="0">
                <a:hlinkClick r:id="rId2"/>
              </a:rPr>
              <a:t>Join NOW</a:t>
            </a:r>
            <a:endParaRPr lang="en-GB" dirty="0"/>
          </a:p>
          <a:p>
            <a:r>
              <a:rPr lang="en-GB" dirty="0" err="1"/>
              <a:t>Martyns</a:t>
            </a:r>
            <a:r>
              <a:rPr lang="en-GB" dirty="0"/>
              <a:t> Law</a:t>
            </a:r>
          </a:p>
          <a:p>
            <a:r>
              <a:rPr lang="en-GB" dirty="0"/>
              <a:t>Transgender update in Safe Practice</a:t>
            </a:r>
          </a:p>
          <a:p>
            <a:r>
              <a:rPr lang="en-GB" dirty="0"/>
              <a:t>Resources – Oak Academy – Studio You</a:t>
            </a:r>
          </a:p>
          <a:p>
            <a:pPr marL="0" indent="0">
              <a:buNone/>
            </a:pPr>
            <a:r>
              <a:rPr lang="en-GB" dirty="0">
                <a:hlinkClick r:id="rId3"/>
              </a:rPr>
              <a:t>Free, time-saving teacher resources | Oak National Academy</a:t>
            </a:r>
            <a:endParaRPr lang="en-GB" dirty="0"/>
          </a:p>
          <a:p>
            <a:pPr marL="0" indent="0">
              <a:buNone/>
            </a:pPr>
            <a:r>
              <a:rPr lang="en-GB" dirty="0">
                <a:hlinkClick r:id="rId4"/>
              </a:rPr>
              <a:t>Studio You homepage - Studio You</a:t>
            </a:r>
            <a:endParaRPr lang="en-GB" dirty="0"/>
          </a:p>
          <a:p>
            <a:endParaRPr lang="en-GB" dirty="0"/>
          </a:p>
        </p:txBody>
      </p:sp>
      <p:pic>
        <p:nvPicPr>
          <p:cNvPr id="5" name="Google Shape;137;g38025c2d763_0_6" descr="Barnet logo[1]">
            <a:extLst>
              <a:ext uri="{FF2B5EF4-FFF2-40B4-BE49-F238E27FC236}">
                <a16:creationId xmlns:a16="http://schemas.microsoft.com/office/drawing/2014/main" id="{448B4738-F83C-5F65-042F-7C53011EBB1E}"/>
              </a:ext>
            </a:extLst>
          </p:cNvPr>
          <p:cNvPicPr preferRelativeResize="0"/>
          <p:nvPr/>
        </p:nvPicPr>
        <p:blipFill rotWithShape="1">
          <a:blip r:embed="rId5">
            <a:alphaModFix/>
          </a:blip>
          <a:srcRect/>
          <a:stretch/>
        </p:blipFill>
        <p:spPr>
          <a:xfrm>
            <a:off x="11183112" y="5847778"/>
            <a:ext cx="884841" cy="931447"/>
          </a:xfrm>
          <a:prstGeom prst="rect">
            <a:avLst/>
          </a:prstGeom>
          <a:noFill/>
          <a:ln>
            <a:noFill/>
          </a:ln>
        </p:spPr>
      </p:pic>
    </p:spTree>
    <p:extLst>
      <p:ext uri="{BB962C8B-B14F-4D97-AF65-F5344CB8AC3E}">
        <p14:creationId xmlns:p14="http://schemas.microsoft.com/office/powerpoint/2010/main" val="14911655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178</TotalTime>
  <Words>2107</Words>
  <Application>Microsoft Office PowerPoint</Application>
  <PresentationFormat>Widescreen</PresentationFormat>
  <Paragraphs>142</Paragraphs>
  <Slides>20</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Aptos</vt:lpstr>
      <vt:lpstr>Aptos Display</vt:lpstr>
      <vt:lpstr>Arial</vt:lpstr>
      <vt:lpstr>Office Theme</vt:lpstr>
      <vt:lpstr>National update September 2026</vt:lpstr>
      <vt:lpstr>NCPE (starting the conversation)</vt:lpstr>
      <vt:lpstr>Challenges – national picture</vt:lpstr>
      <vt:lpstr>AfPE position paper / national subject association message to Government</vt:lpstr>
      <vt:lpstr>Where is the draft NCPE currently – some take aways?</vt:lpstr>
      <vt:lpstr>Overview of draft NCPE</vt:lpstr>
      <vt:lpstr>Purpose and Value of Physical Education  (afPE curriculum, 2025)</vt:lpstr>
      <vt:lpstr>Aims (afPE curriculum, 2025)</vt:lpstr>
      <vt:lpstr>Broad Areas of Learning (afPE curriculum,2025)</vt:lpstr>
      <vt:lpstr>Activity Contexts  (afPE curriculum, 2025) </vt:lpstr>
      <vt:lpstr>Key Stage Foci (afPE curriculum, 2025)</vt:lpstr>
      <vt:lpstr>Intended Timeframe</vt:lpstr>
      <vt:lpstr>PE Funding for the future</vt:lpstr>
      <vt:lpstr>Enrichment</vt:lpstr>
      <vt:lpstr>PowerPoint Presentation</vt:lpstr>
      <vt:lpstr>How well do you actually understand your enrichment offer? </vt:lpstr>
      <vt:lpstr>What happened when they got there? </vt:lpstr>
      <vt:lpstr>From provision to outcomes </vt:lpstr>
      <vt:lpstr>The bit that really matters: what happens next? </vt:lpstr>
      <vt:lpstr>AOB</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Kim Henderson</dc:creator>
  <cp:lastModifiedBy>Kim Henderson</cp:lastModifiedBy>
  <cp:revision>9</cp:revision>
  <dcterms:created xsi:type="dcterms:W3CDTF">2026-08-27T06:38:27Z</dcterms:created>
  <dcterms:modified xsi:type="dcterms:W3CDTF">2026-09-20T13:54:49Z</dcterms:modified>
</cp:coreProperties>
</file>