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1014" r:id="rId3"/>
    <p:sldId id="1106" r:id="rId4"/>
    <p:sldId id="1090" r:id="rId5"/>
    <p:sldId id="1125" r:id="rId6"/>
    <p:sldId id="1078" r:id="rId7"/>
    <p:sldId id="1132" r:id="rId8"/>
    <p:sldId id="1127" r:id="rId9"/>
    <p:sldId id="1128" r:id="rId10"/>
    <p:sldId id="1131" r:id="rId11"/>
    <p:sldId id="1140" r:id="rId12"/>
    <p:sldId id="1141" r:id="rId13"/>
    <p:sldId id="1142" r:id="rId14"/>
    <p:sldId id="1143" r:id="rId15"/>
    <p:sldId id="260" r:id="rId16"/>
    <p:sldId id="261" r:id="rId17"/>
    <p:sldId id="1144" r:id="rId18"/>
    <p:sldId id="263" r:id="rId19"/>
    <p:sldId id="264" r:id="rId20"/>
    <p:sldId id="265" r:id="rId21"/>
    <p:sldId id="1101" r:id="rId22"/>
    <p:sldId id="1103" r:id="rId23"/>
    <p:sldId id="259" r:id="rId24"/>
    <p:sldId id="291" r:id="rId25"/>
    <p:sldId id="1133" r:id="rId26"/>
    <p:sldId id="1098" r:id="rId27"/>
    <p:sldId id="266" r:id="rId28"/>
    <p:sldId id="1145" r:id="rId29"/>
    <p:sldId id="1135" r:id="rId30"/>
    <p:sldId id="1122" r:id="rId31"/>
    <p:sldId id="1136" r:id="rId32"/>
    <p:sldId id="1137" r:id="rId33"/>
    <p:sldId id="1138" r:id="rId34"/>
    <p:sldId id="1139" r:id="rId35"/>
    <p:sldId id="1091" r:id="rId36"/>
    <p:sldId id="1092" r:id="rId37"/>
    <p:sldId id="1093" r:id="rId38"/>
    <p:sldId id="1134" r:id="rId39"/>
    <p:sldId id="1083" r:id="rId40"/>
    <p:sldId id="1089" r:id="rId41"/>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88620" autoAdjust="0"/>
  </p:normalViewPr>
  <p:slideViewPr>
    <p:cSldViewPr snapToGrid="0">
      <p:cViewPr varScale="1">
        <p:scale>
          <a:sx n="98" d="100"/>
          <a:sy n="98" d="100"/>
        </p:scale>
        <p:origin x="1044" y="8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714474A0-6F1E-48B4-8E74-960EC17A6E5D}" type="datetimeFigureOut">
              <a:rPr lang="en-GB" smtClean="0"/>
              <a:t>20/09/2026</a:t>
            </a:fld>
            <a:endParaRPr lang="en-GB"/>
          </a:p>
        </p:txBody>
      </p:sp>
      <p:sp>
        <p:nvSpPr>
          <p:cNvPr id="4" name="Slide Image Placeholder 3"/>
          <p:cNvSpPr>
            <a:spLocks noGrp="1" noRot="1" noChangeAspect="1"/>
          </p:cNvSpPr>
          <p:nvPr>
            <p:ph type="sldImg" idx="2"/>
          </p:nvPr>
        </p:nvSpPr>
        <p:spPr>
          <a:xfrm>
            <a:off x="447675" y="1244600"/>
            <a:ext cx="5962650" cy="335438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3"/>
            <a:ext cx="5486400" cy="39161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7F407D65-C8C6-439A-B0C4-020941FDA028}" type="slidenum">
              <a:rPr lang="en-GB" smtClean="0"/>
              <a:t>‹#›</a:t>
            </a:fld>
            <a:endParaRPr lang="en-GB"/>
          </a:p>
        </p:txBody>
      </p:sp>
    </p:spTree>
    <p:extLst>
      <p:ext uri="{BB962C8B-B14F-4D97-AF65-F5344CB8AC3E}">
        <p14:creationId xmlns:p14="http://schemas.microsoft.com/office/powerpoint/2010/main" val="40651496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407D65-C8C6-439A-B0C4-020941FDA028}" type="slidenum">
              <a:rPr lang="en-GB" smtClean="0"/>
              <a:t>2</a:t>
            </a:fld>
            <a:endParaRPr lang="en-GB"/>
          </a:p>
        </p:txBody>
      </p:sp>
    </p:spTree>
    <p:extLst>
      <p:ext uri="{BB962C8B-B14F-4D97-AF65-F5344CB8AC3E}">
        <p14:creationId xmlns:p14="http://schemas.microsoft.com/office/powerpoint/2010/main" val="244288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52413" y="715963"/>
            <a:ext cx="6361112" cy="35782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
            <a:headEnd type="none" w="sm" len="sm"/>
            <a:tailEnd type="none" w="sm" len="sm"/>
          </a:ln>
        </p:spPr>
      </p:sp>
      <p:sp>
        <p:nvSpPr>
          <p:cNvPr id="86" name="Google Shape;86;p1:notes"/>
          <p:cNvSpPr txBox="1">
            <a:spLocks noGrp="1"/>
          </p:cNvSpPr>
          <p:nvPr>
            <p:ph type="body" idx="1"/>
          </p:nvPr>
        </p:nvSpPr>
        <p:spPr>
          <a:xfrm>
            <a:off x="685800" y="4532312"/>
            <a:ext cx="5494337" cy="4292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532312"/>
            <a:ext cx="5494337" cy="4292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98" name="Google Shape;98;p3:notes"/>
          <p:cNvSpPr>
            <a:spLocks noGrp="1" noRot="1" noChangeAspect="1"/>
          </p:cNvSpPr>
          <p:nvPr>
            <p:ph type="sldImg" idx="2"/>
          </p:nvPr>
        </p:nvSpPr>
        <p:spPr>
          <a:xfrm>
            <a:off x="252413" y="715963"/>
            <a:ext cx="6361112" cy="35782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532312"/>
            <a:ext cx="5494337" cy="4292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106" name="Google Shape;106;p2:notes"/>
          <p:cNvSpPr>
            <a:spLocks noGrp="1" noRot="1" noChangeAspect="1"/>
          </p:cNvSpPr>
          <p:nvPr>
            <p:ph type="sldImg" idx="2"/>
          </p:nvPr>
        </p:nvSpPr>
        <p:spPr>
          <a:xfrm>
            <a:off x="252413" y="715963"/>
            <a:ext cx="6361112" cy="35782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8" name="Google Shape;11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802a0e2f0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g3802a0e2f0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8" name="Google Shape;128;g3802a0e2f0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15</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38025c2d763_0_91:notes"/>
          <p:cNvSpPr txBox="1">
            <a:spLocks noGrp="1"/>
          </p:cNvSpPr>
          <p:nvPr>
            <p:ph type="body" idx="1"/>
          </p:nvPr>
        </p:nvSpPr>
        <p:spPr>
          <a:xfrm>
            <a:off x="685800" y="4532312"/>
            <a:ext cx="5494200" cy="42927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140" name="Google Shape;140;g38025c2d763_0_91:notes"/>
          <p:cNvSpPr>
            <a:spLocks noGrp="1" noRot="1" noChangeAspect="1"/>
          </p:cNvSpPr>
          <p:nvPr>
            <p:ph type="sldImg" idx="2"/>
          </p:nvPr>
        </p:nvSpPr>
        <p:spPr>
          <a:xfrm>
            <a:off x="252413" y="715963"/>
            <a:ext cx="6361200" cy="3578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3fa71e6b71f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3fa71e6b71f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g3fa71e6b71f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17</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58a9c1c19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g358a9c1c19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 name="Google Shape;154;g358a9c1c192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18</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8025c2d763_0_184:notes"/>
          <p:cNvSpPr txBox="1">
            <a:spLocks noGrp="1"/>
          </p:cNvSpPr>
          <p:nvPr>
            <p:ph type="body" idx="1"/>
          </p:nvPr>
        </p:nvSpPr>
        <p:spPr>
          <a:xfrm>
            <a:off x="685800" y="4532312"/>
            <a:ext cx="5494200" cy="42927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161" name="Google Shape;161;g38025c2d763_0_184:notes"/>
          <p:cNvSpPr>
            <a:spLocks noGrp="1" noRot="1" noChangeAspect="1"/>
          </p:cNvSpPr>
          <p:nvPr>
            <p:ph type="sldImg" idx="2"/>
          </p:nvPr>
        </p:nvSpPr>
        <p:spPr>
          <a:xfrm>
            <a:off x="252413" y="715963"/>
            <a:ext cx="6361200" cy="3578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fa71e6b71f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3fa71e6b71f_0_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g3fa71e6b71f_0_1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20</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Heart of school life - how can we achieve this at your school– what are whole school drivers – how can we play our part – emotional WB / mental health? Readiness to learn effectively? Building confidence and resilience – what do we do best – how do we share with SLT? Oracy?</a:t>
            </a:r>
          </a:p>
          <a:p>
            <a:r>
              <a:rPr lang="en-GB" dirty="0"/>
              <a:t>Transformed and transformational - what do we think is our purpose - (are all your students getting a good deal – girls, SEND, disadvantaged – these are key drivers at the moment - how much independence do you develop in your students so that they are well equipped to be more PA in their lives beyond us or do we just get them to do as we say??? Do they understand our vision / purpose? Do they feel it is relevant for them? Is it appealing for all of them?</a:t>
            </a:r>
          </a:p>
        </p:txBody>
      </p:sp>
      <p:sp>
        <p:nvSpPr>
          <p:cNvPr id="4" name="Slide Number Placeholder 3"/>
          <p:cNvSpPr>
            <a:spLocks noGrp="1"/>
          </p:cNvSpPr>
          <p:nvPr>
            <p:ph type="sldNum" sz="quarter" idx="5"/>
          </p:nvPr>
        </p:nvSpPr>
        <p:spPr/>
        <p:txBody>
          <a:bodyPr/>
          <a:lstStyle/>
          <a:p>
            <a:fld id="{7F407D65-C8C6-439A-B0C4-020941FDA028}" type="slidenum">
              <a:rPr lang="en-GB" smtClean="0"/>
              <a:t>23</a:t>
            </a:fld>
            <a:endParaRPr lang="en-GB"/>
          </a:p>
        </p:txBody>
      </p:sp>
    </p:spTree>
    <p:extLst>
      <p:ext uri="{BB962C8B-B14F-4D97-AF65-F5344CB8AC3E}">
        <p14:creationId xmlns:p14="http://schemas.microsoft.com/office/powerpoint/2010/main" val="3197284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C038AF1-9B11-4110-AA08-7BB932464AAD}" type="slidenum">
              <a:rPr lang="en-GB" smtClean="0"/>
              <a:t>24</a:t>
            </a:fld>
            <a:endParaRPr lang="en-GB"/>
          </a:p>
        </p:txBody>
      </p:sp>
    </p:spTree>
    <p:extLst>
      <p:ext uri="{BB962C8B-B14F-4D97-AF65-F5344CB8AC3E}">
        <p14:creationId xmlns:p14="http://schemas.microsoft.com/office/powerpoint/2010/main" val="1876278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register might identify those not participating . It rarely explains them.</a:t>
            </a:r>
          </a:p>
          <a:p>
            <a:r>
              <a:rPr lang="en-GB" dirty="0"/>
              <a:t>Cost, transport and timing may be barriers. But so might confidence, previous experiences, friendship groups, cultural expectations, perceived competence or simply a feeling that </a:t>
            </a:r>
            <a:r>
              <a:rPr lang="en-GB" i="1" dirty="0"/>
              <a:t>“this isn't for people like me.”</a:t>
            </a:r>
            <a:endParaRPr lang="en-GB" dirty="0"/>
          </a:p>
          <a:p>
            <a:r>
              <a:rPr lang="en-GB" dirty="0"/>
              <a:t>If we only measure attendance, much of this remains invisible.</a:t>
            </a:r>
          </a:p>
          <a:p>
            <a:endParaRPr lang="en-GB" dirty="0"/>
          </a:p>
        </p:txBody>
      </p:sp>
      <p:sp>
        <p:nvSpPr>
          <p:cNvPr id="4" name="Slide Number Placeholder 3"/>
          <p:cNvSpPr>
            <a:spLocks noGrp="1"/>
          </p:cNvSpPr>
          <p:nvPr>
            <p:ph type="sldNum" sz="quarter" idx="5"/>
          </p:nvPr>
        </p:nvSpPr>
        <p:spPr/>
        <p:txBody>
          <a:bodyPr/>
          <a:lstStyle/>
          <a:p>
            <a:fld id="{7F407D65-C8C6-439A-B0C4-020941FDA028}" type="slidenum">
              <a:rPr lang="en-GB" smtClean="0"/>
              <a:t>32</a:t>
            </a:fld>
            <a:endParaRPr lang="en-GB"/>
          </a:p>
        </p:txBody>
      </p:sp>
    </p:spTree>
    <p:extLst>
      <p:ext uri="{BB962C8B-B14F-4D97-AF65-F5344CB8AC3E}">
        <p14:creationId xmlns:p14="http://schemas.microsoft.com/office/powerpoint/2010/main" val="1855130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Start with outcomes for enrichment task – what are outcomes – diamond 9 them as a group</a:t>
            </a:r>
          </a:p>
        </p:txBody>
      </p:sp>
      <p:sp>
        <p:nvSpPr>
          <p:cNvPr id="4" name="Slide Number Placeholder 3"/>
          <p:cNvSpPr>
            <a:spLocks noGrp="1"/>
          </p:cNvSpPr>
          <p:nvPr>
            <p:ph type="sldNum" sz="quarter" idx="5"/>
          </p:nvPr>
        </p:nvSpPr>
        <p:spPr/>
        <p:txBody>
          <a:bodyPr/>
          <a:lstStyle/>
          <a:p>
            <a:fld id="{7F407D65-C8C6-439A-B0C4-020941FDA028}" type="slidenum">
              <a:rPr lang="en-GB" smtClean="0"/>
              <a:t>33</a:t>
            </a:fld>
            <a:endParaRPr lang="en-GB"/>
          </a:p>
        </p:txBody>
      </p:sp>
    </p:spTree>
    <p:extLst>
      <p:ext uri="{BB962C8B-B14F-4D97-AF65-F5344CB8AC3E}">
        <p14:creationId xmlns:p14="http://schemas.microsoft.com/office/powerpoint/2010/main" val="2679915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E9539-D654-B2B7-0FDD-2F60EBC8BA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824441-54AD-7AAB-6C9F-A3AD375816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E18996-870B-FE4C-16C2-C1220B1C3988}"/>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5" name="Footer Placeholder 4">
            <a:extLst>
              <a:ext uri="{FF2B5EF4-FFF2-40B4-BE49-F238E27FC236}">
                <a16:creationId xmlns:a16="http://schemas.microsoft.com/office/drawing/2014/main" id="{CA37FFA3-FF09-80D1-036E-D4769A8D4F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ED81A8-F068-5D59-FF5B-726CB32AB0BD}"/>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22070211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4AF45-B4C5-9B46-D607-8018C71263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770C1C-C29F-601C-FC77-068CE7F44F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8670C8-C54E-E569-C527-13951FFA91D2}"/>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5" name="Footer Placeholder 4">
            <a:extLst>
              <a:ext uri="{FF2B5EF4-FFF2-40B4-BE49-F238E27FC236}">
                <a16:creationId xmlns:a16="http://schemas.microsoft.com/office/drawing/2014/main" id="{E0B00F11-32E4-3858-E825-519B8888CE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44A9DE-3873-8F7B-51BC-9758626103CC}"/>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3683825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7068-00B1-331F-C393-B03F6142083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B26C261-0170-3D1C-D768-7B377A9C0A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A65055-D0EC-3575-D397-E6C7A5F5AA3E}"/>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5" name="Footer Placeholder 4">
            <a:extLst>
              <a:ext uri="{FF2B5EF4-FFF2-40B4-BE49-F238E27FC236}">
                <a16:creationId xmlns:a16="http://schemas.microsoft.com/office/drawing/2014/main" id="{CFBE6AD1-2785-9295-AA34-1C3A49A182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D7B5E3-F640-CE39-65BF-B704ACCFB8D8}"/>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2901950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677A9-5E20-2B52-67CF-B5F42DDDF6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59FBD7-9541-A8E7-5F11-FE92B8BE326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D52635-33A0-FAC0-6D19-4F86287B31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969336-3C1D-31AE-C5E6-41DBF5751FA3}"/>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6" name="Footer Placeholder 5">
            <a:extLst>
              <a:ext uri="{FF2B5EF4-FFF2-40B4-BE49-F238E27FC236}">
                <a16:creationId xmlns:a16="http://schemas.microsoft.com/office/drawing/2014/main" id="{AF044EE9-034B-1039-F130-9D1248B369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58BA59-01BE-D464-7472-D5DC1C5F8591}"/>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172488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4C84B-C3A2-8C17-F25F-707F4AB316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940AF9-75BB-7576-04FB-82437BEA95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98DDE7-D00D-028A-7D27-1C77F16E7EE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0BDC226-6A24-8738-6D6A-723779BD86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27077F-C09F-0261-97F7-911E574C77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1BC9BEB-AD78-6201-453E-B581BF9051D3}"/>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8" name="Footer Placeholder 7">
            <a:extLst>
              <a:ext uri="{FF2B5EF4-FFF2-40B4-BE49-F238E27FC236}">
                <a16:creationId xmlns:a16="http://schemas.microsoft.com/office/drawing/2014/main" id="{89DBF90F-0CEA-C4D9-B069-64279B63596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B3F2E5-3363-9C6E-EFE2-31DCAAE21540}"/>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1362050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D794C-468D-2493-23BB-2CBCB7FE57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A511FB-10CC-0256-07FA-E8E1CFC60EEB}"/>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4" name="Footer Placeholder 3">
            <a:extLst>
              <a:ext uri="{FF2B5EF4-FFF2-40B4-BE49-F238E27FC236}">
                <a16:creationId xmlns:a16="http://schemas.microsoft.com/office/drawing/2014/main" id="{DD5F08E6-E0EB-B1C6-BE75-55CE6A17F4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42346-28AE-C311-54F8-F14BAC04BB04}"/>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3460519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1467B6-815D-A60E-720C-E569BAF4F8B9}"/>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3" name="Footer Placeholder 2">
            <a:extLst>
              <a:ext uri="{FF2B5EF4-FFF2-40B4-BE49-F238E27FC236}">
                <a16:creationId xmlns:a16="http://schemas.microsoft.com/office/drawing/2014/main" id="{3179F7B1-46EB-51F5-98E0-A35B0F5C5A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59BC804-7127-2A27-D085-DD897BD09A98}"/>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2667136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2A30B-AF8D-0695-23FF-C76B5B70E9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0E38AF-E026-4487-A33A-A97BD59640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C7A21D3-FBE1-827D-20E0-F0EFF4AE9D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6C191-1BE0-431E-E182-6F7526FCBB0E}"/>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6" name="Footer Placeholder 5">
            <a:extLst>
              <a:ext uri="{FF2B5EF4-FFF2-40B4-BE49-F238E27FC236}">
                <a16:creationId xmlns:a16="http://schemas.microsoft.com/office/drawing/2014/main" id="{8BA314CB-AA73-5DDB-D70A-A6CFDF6BFC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AF3A47-D7F5-8FD6-D622-3C85242C4150}"/>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2311361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40A9A-D1F0-6A89-34F8-C00C8069A5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A4739D-FB90-0320-896A-1BA467CA5D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F791AB-169C-78EF-5171-557B4CBA12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743346-74FB-1607-E74C-353DDB850F29}"/>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6" name="Footer Placeholder 5">
            <a:extLst>
              <a:ext uri="{FF2B5EF4-FFF2-40B4-BE49-F238E27FC236}">
                <a16:creationId xmlns:a16="http://schemas.microsoft.com/office/drawing/2014/main" id="{6DD10C28-5CD6-1324-EF70-757F914AE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8FB38D-A39D-74C8-9750-6512AA16B978}"/>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3506820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5C021-6B4D-E2E6-1422-E87E9F409E5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55DC9D5-EADE-D54E-467E-193D09BBCA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D24B53-BF3E-C873-8B3D-F6E05F9C7570}"/>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5" name="Footer Placeholder 4">
            <a:extLst>
              <a:ext uri="{FF2B5EF4-FFF2-40B4-BE49-F238E27FC236}">
                <a16:creationId xmlns:a16="http://schemas.microsoft.com/office/drawing/2014/main" id="{8549912F-71D6-0379-5A70-C219FCD554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E532CD-B694-E729-00DD-D859166AC9A3}"/>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544582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E6F21B-9AD0-58B4-7366-77997F29AF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EE4A4E-33F0-26D5-EE2D-DCABB61E0D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4E5C8D-072A-6C51-A766-B2FE55369695}"/>
              </a:ext>
            </a:extLst>
          </p:cNvPr>
          <p:cNvSpPr>
            <a:spLocks noGrp="1"/>
          </p:cNvSpPr>
          <p:nvPr>
            <p:ph type="dt" sz="half" idx="10"/>
          </p:nvPr>
        </p:nvSpPr>
        <p:spPr/>
        <p:txBody>
          <a:bodyPr/>
          <a:lstStyle/>
          <a:p>
            <a:fld id="{E0596CBB-C394-4F9E-80CA-ECB88A47763C}" type="datetimeFigureOut">
              <a:rPr lang="en-GB" smtClean="0"/>
              <a:t>20/09/2026</a:t>
            </a:fld>
            <a:endParaRPr lang="en-GB"/>
          </a:p>
        </p:txBody>
      </p:sp>
      <p:sp>
        <p:nvSpPr>
          <p:cNvPr id="5" name="Footer Placeholder 4">
            <a:extLst>
              <a:ext uri="{FF2B5EF4-FFF2-40B4-BE49-F238E27FC236}">
                <a16:creationId xmlns:a16="http://schemas.microsoft.com/office/drawing/2014/main" id="{2A0409F0-B9AD-0884-5413-5BBCA9342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5D4435-52F9-63A6-2043-518E1703BC23}"/>
              </a:ext>
            </a:extLst>
          </p:cNvPr>
          <p:cNvSpPr>
            <a:spLocks noGrp="1"/>
          </p:cNvSpPr>
          <p:nvPr>
            <p:ph type="sldNum" sz="quarter" idx="12"/>
          </p:nvPr>
        </p:nvSpPr>
        <p:spPr/>
        <p:txBody>
          <a:bodyPr/>
          <a:lstStyle/>
          <a:p>
            <a:fld id="{4A0ECAD4-0C0D-40EC-B0B8-F721DEA0D155}" type="slidenum">
              <a:rPr lang="en-GB" smtClean="0"/>
              <a:t>‹#›</a:t>
            </a:fld>
            <a:endParaRPr lang="en-GB"/>
          </a:p>
        </p:txBody>
      </p:sp>
    </p:spTree>
    <p:extLst>
      <p:ext uri="{BB962C8B-B14F-4D97-AF65-F5344CB8AC3E}">
        <p14:creationId xmlns:p14="http://schemas.microsoft.com/office/powerpoint/2010/main" val="25185109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1_Picture with Caption">
    <p:spTree>
      <p:nvGrpSpPr>
        <p:cNvPr id="1" name="Shape 21"/>
        <p:cNvGrpSpPr/>
        <p:nvPr/>
      </p:nvGrpSpPr>
      <p:grpSpPr>
        <a:xfrm>
          <a:off x="0" y="0"/>
          <a:ext cx="0" cy="0"/>
          <a:chOff x="0" y="0"/>
          <a:chExt cx="0" cy="0"/>
        </a:xfrm>
      </p:grpSpPr>
      <p:sp>
        <p:nvSpPr>
          <p:cNvPr id="22" name="Google Shape;2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5"/>
          <p:cNvSpPr>
            <a:spLocks noGrp="1"/>
          </p:cNvSpPr>
          <p:nvPr>
            <p:ph type="pic" idx="2"/>
          </p:nvPr>
        </p:nvSpPr>
        <p:spPr>
          <a:xfrm>
            <a:off x="5183188" y="987425"/>
            <a:ext cx="6172200" cy="4873625"/>
          </a:xfrm>
          <a:prstGeom prst="rect">
            <a:avLst/>
          </a:prstGeom>
          <a:noFill/>
          <a:ln>
            <a:noFill/>
          </a:ln>
        </p:spPr>
      </p:sp>
      <p:sp>
        <p:nvSpPr>
          <p:cNvPr id="24" name="Google Shape;2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5" name="Google Shape;2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28417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08B939-7F80-A49E-CC88-FB1E3ACEE4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DCCF53-0320-B75C-95FC-D9107A86F4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5E160A-7482-2B1F-76C3-77C70D4DA4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596CBB-C394-4F9E-80CA-ECB88A47763C}" type="datetimeFigureOut">
              <a:rPr lang="en-GB" smtClean="0"/>
              <a:t>20/09/2026</a:t>
            </a:fld>
            <a:endParaRPr lang="en-GB"/>
          </a:p>
        </p:txBody>
      </p:sp>
      <p:sp>
        <p:nvSpPr>
          <p:cNvPr id="5" name="Footer Placeholder 4">
            <a:extLst>
              <a:ext uri="{FF2B5EF4-FFF2-40B4-BE49-F238E27FC236}">
                <a16:creationId xmlns:a16="http://schemas.microsoft.com/office/drawing/2014/main" id="{2FF3CFF2-55B7-6E8E-E5A5-15D30964D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C70DCD3-7A9E-9E2E-058A-4BAC1C247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0ECAD4-0C0D-40EC-B0B8-F721DEA0D155}" type="slidenum">
              <a:rPr lang="en-GB" smtClean="0"/>
              <a:t>‹#›</a:t>
            </a:fld>
            <a:endParaRPr lang="en-GB"/>
          </a:p>
        </p:txBody>
      </p:sp>
    </p:spTree>
    <p:extLst>
      <p:ext uri="{BB962C8B-B14F-4D97-AF65-F5344CB8AC3E}">
        <p14:creationId xmlns:p14="http://schemas.microsoft.com/office/powerpoint/2010/main" val="2071342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sult@kimhenderson.co.uk" TargetMode="Externa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pe-and-sport-premium-guidance-for-primary-schools#reporting" TargetMode="External"/><Relationship Id="rId2" Type="http://schemas.openxmlformats.org/officeDocument/2006/relationships/hyperlink" Target="https://www.afpe.org.uk/page/About_the_Primary_PE_and_SportPremium" TargetMode="Externa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news.service.education.gov.uk/ph75/send/u7j-84hj9"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hyperlink" Target="mailto:j.eames@qegschool.org.uk" TargetMode="External"/><Relationship Id="rId7"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barnetpartnershipforschoolsport.co.uk/" TargetMode="External"/><Relationship Id="rId5" Type="http://schemas.openxmlformats.org/officeDocument/2006/relationships/hyperlink" Target="mailto:j.vassiliades@qegschool.org.uk" TargetMode="External"/><Relationship Id="rId4" Type="http://schemas.openxmlformats.org/officeDocument/2006/relationships/hyperlink" Target="mailto:cconnell@st-james.barnet.sch.uk"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rfu.widen.net/s/pjqmf6qgjd/t1-rugby---eng---1-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thenational.academy/teachers/programmes/physical-education-primary/units" TargetMode="External"/><Relationship Id="rId2" Type="http://schemas.openxmlformats.org/officeDocument/2006/relationships/hyperlink" Target="https://www.thenational.academy/teachers/programmes/physical-education-primary-ks2/units" TargetMode="Externa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jpg"/></Relationships>
</file>

<file path=ppt/slides/_rels/slide2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18.png"/><Relationship Id="rId5" Type="http://schemas.openxmlformats.org/officeDocument/2006/relationships/image" Target="../media/image12.jpe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6.jpeg"/></Relationships>
</file>

<file path=ppt/slides/_rels/slide28.xml.rels><?xml version="1.0" encoding="UTF-8" standalone="yes"?>
<Relationships xmlns="http://schemas.openxmlformats.org/package/2006/relationships"><Relationship Id="rId2" Type="http://schemas.openxmlformats.org/officeDocument/2006/relationships/hyperlink" Target="https://dancefestival.org.uk/"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enrichmentforall.org/" TargetMode="External"/><Relationship Id="rId2" Type="http://schemas.openxmlformats.org/officeDocument/2006/relationships/hyperlink" Target="https://www.gov.uk/government/publications/the-enrichment-framework-for-schools-and-colleges/enrichment-benchmark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blog.mimoveapp.com/en/milearning/beyond-the-register-what-should-schools-actually-know-about-their-enrichment-offer?utm_medium=email&amp;_hsenc=p2ANqtz-96INRTk7YYfG2Z2ARHOCCbUNb4k6kWZcBX_fZBWHWLv4Fn1j2lAbhVbUqYX4mWZ-K-F6J6IVqw4xKkaG4nQ83oauOzg7oEKJzrEQFQEY-fVLVRIlk&amp;_hsmi=437800085&amp;utm_content=437800085&amp;utm_source=hs_email"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schools.swimming.org/resource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schools.swimming.org/school-swimming-clarification/"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afpe.org.uk/page/JoinNow"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afpe.org.uk/page/QualityMarkAwardedSchoolsPodcast"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472C61-D9EC-35DC-1D75-D262BDA5D4CC}"/>
              </a:ext>
            </a:extLst>
          </p:cNvPr>
          <p:cNvSpPr>
            <a:spLocks noGrp="1"/>
          </p:cNvSpPr>
          <p:nvPr>
            <p:ph type="title"/>
          </p:nvPr>
        </p:nvSpPr>
        <p:spPr/>
        <p:txBody>
          <a:bodyPr/>
          <a:lstStyle/>
          <a:p>
            <a:pPr algn="ctr"/>
            <a:r>
              <a:rPr lang="en-GB" dirty="0"/>
              <a:t>Barnet PE Subject Leaders</a:t>
            </a:r>
          </a:p>
        </p:txBody>
      </p:sp>
      <p:sp>
        <p:nvSpPr>
          <p:cNvPr id="5" name="Content Placeholder 4">
            <a:extLst>
              <a:ext uri="{FF2B5EF4-FFF2-40B4-BE49-F238E27FC236}">
                <a16:creationId xmlns:a16="http://schemas.microsoft.com/office/drawing/2014/main" id="{AFED04C5-F033-C3EE-AB0C-A48EE50993A0}"/>
              </a:ext>
            </a:extLst>
          </p:cNvPr>
          <p:cNvSpPr>
            <a:spLocks noGrp="1"/>
          </p:cNvSpPr>
          <p:nvPr>
            <p:ph idx="1"/>
          </p:nvPr>
        </p:nvSpPr>
        <p:spPr>
          <a:xfrm>
            <a:off x="3805570" y="1482727"/>
            <a:ext cx="4580860" cy="4195059"/>
          </a:xfrm>
        </p:spPr>
        <p:txBody>
          <a:bodyPr>
            <a:normAutofit lnSpcReduction="10000"/>
          </a:bodyPr>
          <a:lstStyle/>
          <a:p>
            <a:pPr marL="0" indent="0" algn="ctr">
              <a:buNone/>
            </a:pPr>
            <a:r>
              <a:rPr lang="en-GB" dirty="0"/>
              <a:t>Thursday 17</a:t>
            </a:r>
            <a:r>
              <a:rPr lang="en-GB" baseline="30000" dirty="0"/>
              <a:t>th</a:t>
            </a:r>
            <a:r>
              <a:rPr lang="en-GB" dirty="0"/>
              <a:t> September2026 (9am to 12pm) </a:t>
            </a:r>
          </a:p>
          <a:p>
            <a:pPr marL="0" indent="0" algn="ctr">
              <a:buNone/>
            </a:pPr>
            <a:r>
              <a:rPr lang="en-GB" dirty="0"/>
              <a:t>@ St Catherines’ Primary School</a:t>
            </a:r>
          </a:p>
          <a:p>
            <a:pPr marL="0" indent="0" algn="ctr">
              <a:buNone/>
            </a:pPr>
            <a:endParaRPr lang="en-GB" dirty="0"/>
          </a:p>
          <a:p>
            <a:pPr marL="0" indent="0" algn="ctr">
              <a:buNone/>
            </a:pPr>
            <a:r>
              <a:rPr lang="en-GB" dirty="0"/>
              <a:t>Kim Henderson</a:t>
            </a:r>
          </a:p>
          <a:p>
            <a:pPr marL="0" indent="0" algn="ctr">
              <a:buNone/>
            </a:pPr>
            <a:r>
              <a:rPr lang="en-GB" dirty="0">
                <a:hlinkClick r:id="rId2"/>
              </a:rPr>
              <a:t>consult@kimhenderson.co.uk</a:t>
            </a:r>
            <a:endParaRPr lang="en-GB" dirty="0"/>
          </a:p>
          <a:p>
            <a:pPr marL="0" indent="0" algn="ctr">
              <a:buNone/>
            </a:pPr>
            <a:endParaRPr lang="en-GB" dirty="0"/>
          </a:p>
          <a:p>
            <a:pPr marL="0" indent="0" algn="ctr">
              <a:buNone/>
            </a:pPr>
            <a:r>
              <a:rPr lang="en-GB" dirty="0"/>
              <a:t>Welcome!</a:t>
            </a:r>
          </a:p>
          <a:p>
            <a:pPr marL="0" indent="0" algn="ctr">
              <a:buNone/>
            </a:pPr>
            <a:endParaRPr lang="en-GB" dirty="0"/>
          </a:p>
          <a:p>
            <a:pPr marL="0" indent="0" algn="ctr">
              <a:buNone/>
            </a:pPr>
            <a:endParaRPr lang="en-GB" dirty="0"/>
          </a:p>
        </p:txBody>
      </p:sp>
      <p:pic>
        <p:nvPicPr>
          <p:cNvPr id="3" name="Google Shape;169;g30203eead18_0_0" descr="bpsi-logo[1]">
            <a:extLst>
              <a:ext uri="{FF2B5EF4-FFF2-40B4-BE49-F238E27FC236}">
                <a16:creationId xmlns:a16="http://schemas.microsoft.com/office/drawing/2014/main" id="{963FCDB4-073E-3363-9247-D2C4A9D13F6C}"/>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pic>
        <p:nvPicPr>
          <p:cNvPr id="8" name="Google Shape;137;g38025c2d763_0_6" descr="Barnet logo[1]">
            <a:extLst>
              <a:ext uri="{FF2B5EF4-FFF2-40B4-BE49-F238E27FC236}">
                <a16:creationId xmlns:a16="http://schemas.microsoft.com/office/drawing/2014/main" id="{026A02C9-6940-4B21-3F38-C097C8D59470}"/>
              </a:ext>
            </a:extLst>
          </p:cNvPr>
          <p:cNvPicPr preferRelativeResize="0"/>
          <p:nvPr/>
        </p:nvPicPr>
        <p:blipFill rotWithShape="1">
          <a:blip r:embed="rId4">
            <a:alphaModFix/>
          </a:blip>
          <a:srcRect/>
          <a:stretch/>
        </p:blipFill>
        <p:spPr>
          <a:xfrm>
            <a:off x="10813312" y="5677786"/>
            <a:ext cx="1254641" cy="1101440"/>
          </a:xfrm>
          <a:prstGeom prst="rect">
            <a:avLst/>
          </a:prstGeom>
          <a:noFill/>
          <a:ln>
            <a:noFill/>
          </a:ln>
        </p:spPr>
      </p:pic>
    </p:spTree>
    <p:extLst>
      <p:ext uri="{BB962C8B-B14F-4D97-AF65-F5344CB8AC3E}">
        <p14:creationId xmlns:p14="http://schemas.microsoft.com/office/powerpoint/2010/main" val="2125465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D92CF-7581-6F4A-9FD2-9996654D1A4A}"/>
              </a:ext>
            </a:extLst>
          </p:cNvPr>
          <p:cNvSpPr>
            <a:spLocks noGrp="1"/>
          </p:cNvSpPr>
          <p:nvPr>
            <p:ph type="title"/>
          </p:nvPr>
        </p:nvSpPr>
        <p:spPr/>
        <p:txBody>
          <a:bodyPr/>
          <a:lstStyle/>
          <a:p>
            <a:r>
              <a:rPr lang="en-GB" dirty="0"/>
              <a:t>Agenda</a:t>
            </a:r>
          </a:p>
        </p:txBody>
      </p:sp>
      <p:sp>
        <p:nvSpPr>
          <p:cNvPr id="3" name="Content Placeholder 2">
            <a:extLst>
              <a:ext uri="{FF2B5EF4-FFF2-40B4-BE49-F238E27FC236}">
                <a16:creationId xmlns:a16="http://schemas.microsoft.com/office/drawing/2014/main" id="{72600985-B9AE-8A69-7CD0-A9D012732B01}"/>
              </a:ext>
            </a:extLst>
          </p:cNvPr>
          <p:cNvSpPr>
            <a:spLocks noGrp="1"/>
          </p:cNvSpPr>
          <p:nvPr>
            <p:ph idx="1"/>
          </p:nvPr>
        </p:nvSpPr>
        <p:spPr>
          <a:xfrm>
            <a:off x="838200" y="1562417"/>
            <a:ext cx="10515600" cy="4351338"/>
          </a:xfrm>
        </p:spPr>
        <p:txBody>
          <a:bodyPr>
            <a:normAutofit fontScale="92500" lnSpcReduction="20000"/>
          </a:bodyPr>
          <a:lstStyle/>
          <a:p>
            <a:pPr algn="l"/>
            <a:r>
              <a:rPr lang="en-GB" dirty="0"/>
              <a:t>Welcome and meeting colleagues</a:t>
            </a:r>
          </a:p>
          <a:p>
            <a:pPr algn="l"/>
            <a:r>
              <a:rPr lang="en-GB" dirty="0"/>
              <a:t>Celebrating progress and good practice</a:t>
            </a:r>
          </a:p>
          <a:p>
            <a:r>
              <a:rPr lang="en-GB" dirty="0"/>
              <a:t>PE Premium update and new partnerships – what does this mean for our schools in Haringey</a:t>
            </a:r>
          </a:p>
          <a:p>
            <a:r>
              <a:rPr lang="en-GB" dirty="0"/>
              <a:t>Community partnerships in Barnet</a:t>
            </a:r>
          </a:p>
          <a:p>
            <a:r>
              <a:rPr lang="en-GB" dirty="0"/>
              <a:t>SGO update</a:t>
            </a:r>
          </a:p>
          <a:p>
            <a:r>
              <a:rPr lang="en-GB" dirty="0"/>
              <a:t>NCPE update</a:t>
            </a:r>
          </a:p>
          <a:p>
            <a:r>
              <a:rPr lang="en-GB" dirty="0"/>
              <a:t>Resources – Oak Academy</a:t>
            </a:r>
          </a:p>
          <a:p>
            <a:pPr algn="l"/>
            <a:r>
              <a:rPr lang="en-GB" dirty="0"/>
              <a:t>H&amp;S updates – Martyn’s Law – Safe practice / </a:t>
            </a:r>
            <a:r>
              <a:rPr lang="en-GB" dirty="0" err="1"/>
              <a:t>AfPE</a:t>
            </a:r>
            <a:r>
              <a:rPr lang="en-GB" dirty="0"/>
              <a:t> / QM</a:t>
            </a:r>
          </a:p>
          <a:p>
            <a:pPr algn="l"/>
            <a:r>
              <a:rPr lang="en-GB" dirty="0"/>
              <a:t>CPD calendar</a:t>
            </a:r>
          </a:p>
          <a:p>
            <a:pPr algn="l"/>
            <a:r>
              <a:rPr lang="en-GB" dirty="0"/>
              <a:t>AOB</a:t>
            </a:r>
          </a:p>
          <a:p>
            <a:pPr algn="l"/>
            <a:endParaRPr lang="en-GB" dirty="0"/>
          </a:p>
        </p:txBody>
      </p:sp>
      <p:pic>
        <p:nvPicPr>
          <p:cNvPr id="6" name="Google Shape;137;g38025c2d763_0_6" descr="Barnet logo[1]">
            <a:extLst>
              <a:ext uri="{FF2B5EF4-FFF2-40B4-BE49-F238E27FC236}">
                <a16:creationId xmlns:a16="http://schemas.microsoft.com/office/drawing/2014/main" id="{B92AB617-85F7-F0C2-E569-6530DABB475C}"/>
              </a:ext>
            </a:extLst>
          </p:cNvPr>
          <p:cNvPicPr preferRelativeResize="0"/>
          <p:nvPr/>
        </p:nvPicPr>
        <p:blipFill rotWithShape="1">
          <a:blip r:embed="rId3">
            <a:alphaModFix/>
          </a:blip>
          <a:srcRect/>
          <a:stretch/>
        </p:blipFill>
        <p:spPr>
          <a:xfrm>
            <a:off x="10813312" y="5677786"/>
            <a:ext cx="1254641" cy="1101440"/>
          </a:xfrm>
          <a:prstGeom prst="rect">
            <a:avLst/>
          </a:prstGeom>
          <a:noFill/>
          <a:ln>
            <a:noFill/>
          </a:ln>
        </p:spPr>
      </p:pic>
      <p:pic>
        <p:nvPicPr>
          <p:cNvPr id="10" name="Google Shape;169;g30203eead18_0_0" descr="bpsi-logo[1]">
            <a:extLst>
              <a:ext uri="{FF2B5EF4-FFF2-40B4-BE49-F238E27FC236}">
                <a16:creationId xmlns:a16="http://schemas.microsoft.com/office/drawing/2014/main" id="{339EC888-7424-42D6-604C-6C52365D0CA5}"/>
              </a:ext>
            </a:extLst>
          </p:cNvPr>
          <p:cNvPicPr preferRelativeResize="0"/>
          <p:nvPr/>
        </p:nvPicPr>
        <p:blipFill rotWithShape="1">
          <a:blip r:embed="rId4">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2057600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08C19-AEC0-4667-0862-A9F151032B1B}"/>
              </a:ext>
            </a:extLst>
          </p:cNvPr>
          <p:cNvSpPr>
            <a:spLocks noGrp="1"/>
          </p:cNvSpPr>
          <p:nvPr>
            <p:ph type="title"/>
          </p:nvPr>
        </p:nvSpPr>
        <p:spPr/>
        <p:txBody>
          <a:bodyPr/>
          <a:lstStyle/>
          <a:p>
            <a:r>
              <a:rPr lang="en-GB" dirty="0"/>
              <a:t>What are your highlights from last year?</a:t>
            </a:r>
          </a:p>
        </p:txBody>
      </p:sp>
      <p:sp>
        <p:nvSpPr>
          <p:cNvPr id="3" name="Content Placeholder 2">
            <a:extLst>
              <a:ext uri="{FF2B5EF4-FFF2-40B4-BE49-F238E27FC236}">
                <a16:creationId xmlns:a16="http://schemas.microsoft.com/office/drawing/2014/main" id="{3F616608-079B-78E4-3FE8-C63977CD27B9}"/>
              </a:ext>
            </a:extLst>
          </p:cNvPr>
          <p:cNvSpPr>
            <a:spLocks noGrp="1"/>
          </p:cNvSpPr>
          <p:nvPr>
            <p:ph idx="1"/>
          </p:nvPr>
        </p:nvSpPr>
        <p:spPr/>
        <p:txBody>
          <a:bodyPr/>
          <a:lstStyle/>
          <a:p>
            <a:r>
              <a:rPr lang="en-GB" dirty="0"/>
              <a:t>Any success stories / small wins – curriculum / extra curricular?</a:t>
            </a:r>
          </a:p>
          <a:p>
            <a:r>
              <a:rPr lang="en-GB" dirty="0"/>
              <a:t>Your role?</a:t>
            </a:r>
          </a:p>
          <a:p>
            <a:r>
              <a:rPr lang="en-GB" dirty="0"/>
              <a:t>Pupil voice?</a:t>
            </a:r>
          </a:p>
          <a:p>
            <a:r>
              <a:rPr lang="en-GB" dirty="0"/>
              <a:t>Staff subject knowledge, confidence and motivation - CPD?</a:t>
            </a:r>
          </a:p>
        </p:txBody>
      </p:sp>
      <p:pic>
        <p:nvPicPr>
          <p:cNvPr id="5" name="Google Shape;137;g38025c2d763_0_6" descr="Barnet logo[1]">
            <a:extLst>
              <a:ext uri="{FF2B5EF4-FFF2-40B4-BE49-F238E27FC236}">
                <a16:creationId xmlns:a16="http://schemas.microsoft.com/office/drawing/2014/main" id="{3C6516BE-9944-862C-FD14-AA0F188EC146}"/>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892A000A-4146-06B4-5C42-E233197397D0}"/>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303209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42C9-9423-EE26-DBC3-B51E7B48F534}"/>
              </a:ext>
            </a:extLst>
          </p:cNvPr>
          <p:cNvSpPr>
            <a:spLocks noGrp="1"/>
          </p:cNvSpPr>
          <p:nvPr>
            <p:ph type="title"/>
          </p:nvPr>
        </p:nvSpPr>
        <p:spPr/>
        <p:txBody>
          <a:bodyPr/>
          <a:lstStyle/>
          <a:p>
            <a:r>
              <a:rPr lang="en-GB" dirty="0"/>
              <a:t>Autumn term 2026</a:t>
            </a:r>
          </a:p>
        </p:txBody>
      </p:sp>
      <p:sp>
        <p:nvSpPr>
          <p:cNvPr id="3" name="Content Placeholder 2">
            <a:extLst>
              <a:ext uri="{FF2B5EF4-FFF2-40B4-BE49-F238E27FC236}">
                <a16:creationId xmlns:a16="http://schemas.microsoft.com/office/drawing/2014/main" id="{E2E2C633-33E9-4779-39F8-EBD9ADAE7918}"/>
              </a:ext>
            </a:extLst>
          </p:cNvPr>
          <p:cNvSpPr>
            <a:spLocks noGrp="1"/>
          </p:cNvSpPr>
          <p:nvPr>
            <p:ph idx="1"/>
          </p:nvPr>
        </p:nvSpPr>
        <p:spPr/>
        <p:txBody>
          <a:bodyPr>
            <a:normAutofit/>
          </a:bodyPr>
          <a:lstStyle/>
          <a:p>
            <a:pPr marL="0" indent="0" algn="ctr">
              <a:buNone/>
            </a:pPr>
            <a:r>
              <a:rPr lang="en-GB" sz="3600" dirty="0"/>
              <a:t>Share your key tasks and challenges for this term</a:t>
            </a:r>
          </a:p>
          <a:p>
            <a:pPr marL="0" indent="0" algn="ctr">
              <a:buNone/>
            </a:pPr>
            <a:endParaRPr lang="en-GB" sz="3600" dirty="0"/>
          </a:p>
          <a:p>
            <a:pPr marL="0" indent="0" algn="ctr">
              <a:buNone/>
            </a:pPr>
            <a:r>
              <a:rPr lang="en-GB" sz="3600" dirty="0"/>
              <a:t>EYFS – physical competence and needs of your new starters?</a:t>
            </a:r>
          </a:p>
          <a:p>
            <a:pPr marL="0" indent="0" algn="ctr">
              <a:buNone/>
            </a:pPr>
            <a:r>
              <a:rPr lang="en-GB" sz="3600" dirty="0"/>
              <a:t>Transition between phases?</a:t>
            </a:r>
          </a:p>
          <a:p>
            <a:pPr marL="0" indent="0" algn="ctr">
              <a:buNone/>
            </a:pPr>
            <a:r>
              <a:rPr lang="en-GB" sz="3600" dirty="0"/>
              <a:t>Needs of different year groups , specific groups?</a:t>
            </a:r>
          </a:p>
        </p:txBody>
      </p:sp>
      <p:pic>
        <p:nvPicPr>
          <p:cNvPr id="5" name="Google Shape;137;g38025c2d763_0_6" descr="Barnet logo[1]">
            <a:extLst>
              <a:ext uri="{FF2B5EF4-FFF2-40B4-BE49-F238E27FC236}">
                <a16:creationId xmlns:a16="http://schemas.microsoft.com/office/drawing/2014/main" id="{2F8752A5-E09C-DD71-598B-BA52A82C2325}"/>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ED7B54A7-930F-ECF1-64FC-177A06AD842F}"/>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14847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CF4B7-6730-144D-C285-E8B3FE9B1379}"/>
              </a:ext>
            </a:extLst>
          </p:cNvPr>
          <p:cNvSpPr>
            <a:spLocks noGrp="1"/>
          </p:cNvSpPr>
          <p:nvPr>
            <p:ph type="title"/>
          </p:nvPr>
        </p:nvSpPr>
        <p:spPr/>
        <p:txBody>
          <a:bodyPr/>
          <a:lstStyle/>
          <a:p>
            <a:r>
              <a:rPr lang="en-GB" b="1" dirty="0"/>
              <a:t>National update</a:t>
            </a:r>
          </a:p>
        </p:txBody>
      </p:sp>
      <p:sp>
        <p:nvSpPr>
          <p:cNvPr id="3" name="Content Placeholder 2">
            <a:extLst>
              <a:ext uri="{FF2B5EF4-FFF2-40B4-BE49-F238E27FC236}">
                <a16:creationId xmlns:a16="http://schemas.microsoft.com/office/drawing/2014/main" id="{BD4419FF-CDEC-4FEA-02FC-CA7675F440B6}"/>
              </a:ext>
            </a:extLst>
          </p:cNvPr>
          <p:cNvSpPr>
            <a:spLocks noGrp="1"/>
          </p:cNvSpPr>
          <p:nvPr>
            <p:ph idx="1"/>
          </p:nvPr>
        </p:nvSpPr>
        <p:spPr/>
        <p:txBody>
          <a:bodyPr/>
          <a:lstStyle/>
          <a:p>
            <a:pPr lvl="0"/>
            <a:r>
              <a:rPr lang="en-GB" dirty="0"/>
              <a:t>During the 2026/27 Academic Year, the Primary PE and Sport Premium model will be phased out. Funding in place to support this transition (effectively two terms of PE Premium). In its place will be a new PE and School Sport Partnerships Network.</a:t>
            </a:r>
          </a:p>
          <a:p>
            <a:pPr marL="0" lvl="0" indent="0">
              <a:buNone/>
            </a:pPr>
            <a:endParaRPr lang="en-GB" dirty="0"/>
          </a:p>
          <a:p>
            <a:pPr lvl="0"/>
            <a:r>
              <a:rPr lang="en-GB" dirty="0"/>
              <a:t>The School Games Organisers Network is now funded to the end of the 26/27 Academic Year (ending in July 27)</a:t>
            </a:r>
          </a:p>
        </p:txBody>
      </p:sp>
      <p:pic>
        <p:nvPicPr>
          <p:cNvPr id="5" name="Google Shape;137;g38025c2d763_0_6" descr="Barnet logo[1]">
            <a:extLst>
              <a:ext uri="{FF2B5EF4-FFF2-40B4-BE49-F238E27FC236}">
                <a16:creationId xmlns:a16="http://schemas.microsoft.com/office/drawing/2014/main" id="{D61ECF47-3768-2E02-30BA-BE1329E2B886}"/>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EEC5C214-212F-5EB4-76F8-70C6B7E9E4D2}"/>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3003225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1DE3B-8742-DB6C-B730-1427A382AD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FD4538-6086-0F55-BB05-0FB1E6A69B4B}"/>
              </a:ext>
            </a:extLst>
          </p:cNvPr>
          <p:cNvSpPr>
            <a:spLocks noGrp="1"/>
          </p:cNvSpPr>
          <p:nvPr>
            <p:ph type="title"/>
          </p:nvPr>
        </p:nvSpPr>
        <p:spPr/>
        <p:txBody>
          <a:bodyPr/>
          <a:lstStyle/>
          <a:p>
            <a:r>
              <a:rPr lang="en-GB" dirty="0"/>
              <a:t> PE Premium monitoring and tracking tools</a:t>
            </a:r>
          </a:p>
        </p:txBody>
      </p:sp>
      <p:sp>
        <p:nvSpPr>
          <p:cNvPr id="6" name="Content Placeholder 5">
            <a:extLst>
              <a:ext uri="{FF2B5EF4-FFF2-40B4-BE49-F238E27FC236}">
                <a16:creationId xmlns:a16="http://schemas.microsoft.com/office/drawing/2014/main" id="{4843B52E-CF30-6033-34E8-B768810FE51C}"/>
              </a:ext>
            </a:extLst>
          </p:cNvPr>
          <p:cNvSpPr>
            <a:spLocks noGrp="1"/>
          </p:cNvSpPr>
          <p:nvPr>
            <p:ph idx="1"/>
          </p:nvPr>
        </p:nvSpPr>
        <p:spPr/>
        <p:txBody>
          <a:bodyPr/>
          <a:lstStyle/>
          <a:p>
            <a:pPr marL="0" indent="0" algn="ctr">
              <a:buNone/>
            </a:pPr>
            <a:endParaRPr lang="en-GB" dirty="0">
              <a:hlinkClick r:id="rId2"/>
            </a:endParaRPr>
          </a:p>
          <a:p>
            <a:pPr marL="0" indent="0" algn="ctr">
              <a:buNone/>
            </a:pPr>
            <a:endParaRPr lang="en-GB" dirty="0">
              <a:hlinkClick r:id="rId2"/>
            </a:endParaRPr>
          </a:p>
          <a:p>
            <a:pPr marL="0" indent="0" algn="ctr">
              <a:buNone/>
            </a:pPr>
            <a:r>
              <a:rPr lang="en-GB" dirty="0">
                <a:hlinkClick r:id="rId2"/>
              </a:rPr>
              <a:t>Advice on Primary PE and Sport Premium - Association for Physical Education</a:t>
            </a:r>
            <a:endParaRPr lang="en-GB" dirty="0"/>
          </a:p>
          <a:p>
            <a:pPr marL="0" indent="0" algn="ctr">
              <a:buNone/>
            </a:pPr>
            <a:endParaRPr lang="en-GB" dirty="0"/>
          </a:p>
          <a:p>
            <a:pPr marL="0" indent="0" algn="ctr">
              <a:buNone/>
            </a:pPr>
            <a:r>
              <a:rPr lang="en-GB" dirty="0">
                <a:hlinkClick r:id="rId3"/>
              </a:rPr>
              <a:t>PE and sport premium guidance for primary schools - GOV.UK</a:t>
            </a:r>
            <a:endParaRPr lang="en-GB" dirty="0"/>
          </a:p>
        </p:txBody>
      </p:sp>
      <p:pic>
        <p:nvPicPr>
          <p:cNvPr id="5" name="Google Shape;137;g38025c2d763_0_6" descr="Barnet logo[1]">
            <a:extLst>
              <a:ext uri="{FF2B5EF4-FFF2-40B4-BE49-F238E27FC236}">
                <a16:creationId xmlns:a16="http://schemas.microsoft.com/office/drawing/2014/main" id="{9DA74409-247F-9AD1-BC3C-8135CCAB12E2}"/>
              </a:ext>
            </a:extLst>
          </p:cNvPr>
          <p:cNvPicPr preferRelativeResize="0"/>
          <p:nvPr/>
        </p:nvPicPr>
        <p:blipFill rotWithShape="1">
          <a:blip r:embed="rId4">
            <a:alphaModFix/>
          </a:blip>
          <a:srcRect/>
          <a:stretch/>
        </p:blipFill>
        <p:spPr>
          <a:xfrm>
            <a:off x="10813312" y="5677786"/>
            <a:ext cx="1254641" cy="1101440"/>
          </a:xfrm>
          <a:prstGeom prst="rect">
            <a:avLst/>
          </a:prstGeom>
          <a:noFill/>
          <a:ln>
            <a:noFill/>
          </a:ln>
        </p:spPr>
      </p:pic>
      <p:pic>
        <p:nvPicPr>
          <p:cNvPr id="8" name="Google Shape;169;g30203eead18_0_0" descr="bpsi-logo[1]">
            <a:extLst>
              <a:ext uri="{FF2B5EF4-FFF2-40B4-BE49-F238E27FC236}">
                <a16:creationId xmlns:a16="http://schemas.microsoft.com/office/drawing/2014/main" id="{2C16D76A-FDDD-5D21-5AB0-2E2413BB9B9A}"/>
              </a:ext>
            </a:extLst>
          </p:cNvPr>
          <p:cNvPicPr preferRelativeResize="0"/>
          <p:nvPr/>
        </p:nvPicPr>
        <p:blipFill rotWithShape="1">
          <a:blip r:embed="rId5">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3960437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13F02-294D-8EFE-4445-95257C828DBF}"/>
              </a:ext>
            </a:extLst>
          </p:cNvPr>
          <p:cNvSpPr>
            <a:spLocks noGrp="1"/>
          </p:cNvSpPr>
          <p:nvPr>
            <p:ph type="title"/>
          </p:nvPr>
        </p:nvSpPr>
        <p:spPr/>
        <p:txBody>
          <a:bodyPr/>
          <a:lstStyle/>
          <a:p>
            <a:r>
              <a:rPr lang="en-GB" dirty="0"/>
              <a:t>What should we do this year re. accountability?</a:t>
            </a:r>
          </a:p>
        </p:txBody>
      </p:sp>
      <p:sp>
        <p:nvSpPr>
          <p:cNvPr id="3" name="Content Placeholder 2">
            <a:extLst>
              <a:ext uri="{FF2B5EF4-FFF2-40B4-BE49-F238E27FC236}">
                <a16:creationId xmlns:a16="http://schemas.microsoft.com/office/drawing/2014/main" id="{10E30E97-5900-35D4-FA4F-366CC85FB245}"/>
              </a:ext>
            </a:extLst>
          </p:cNvPr>
          <p:cNvSpPr>
            <a:spLocks noGrp="1"/>
          </p:cNvSpPr>
          <p:nvPr>
            <p:ph idx="1"/>
          </p:nvPr>
        </p:nvSpPr>
        <p:spPr/>
        <p:txBody>
          <a:bodyPr/>
          <a:lstStyle/>
          <a:p>
            <a:endParaRPr lang="en-GB"/>
          </a:p>
        </p:txBody>
      </p:sp>
      <p:pic>
        <p:nvPicPr>
          <p:cNvPr id="5" name="Google Shape;137;g38025c2d763_0_6" descr="Barnet logo[1]">
            <a:extLst>
              <a:ext uri="{FF2B5EF4-FFF2-40B4-BE49-F238E27FC236}">
                <a16:creationId xmlns:a16="http://schemas.microsoft.com/office/drawing/2014/main" id="{39421370-7E1B-6519-D169-320F28F6D6E3}"/>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C34C0972-A355-3A4B-8741-9AEB3A6E313F}"/>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1848132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4481C-577A-A90E-8131-CE8364C658C2}"/>
              </a:ext>
            </a:extLst>
          </p:cNvPr>
          <p:cNvSpPr>
            <a:spLocks noGrp="1"/>
          </p:cNvSpPr>
          <p:nvPr>
            <p:ph type="title"/>
          </p:nvPr>
        </p:nvSpPr>
        <p:spPr/>
        <p:txBody>
          <a:bodyPr>
            <a:normAutofit fontScale="90000"/>
          </a:bodyPr>
          <a:lstStyle/>
          <a:p>
            <a:br>
              <a:rPr lang="en-GB" b="1" dirty="0"/>
            </a:br>
            <a:r>
              <a:rPr lang="en-GB" b="1" dirty="0"/>
              <a:t>Additional transition funding announced</a:t>
            </a:r>
            <a:br>
              <a:rPr lang="en-GB" dirty="0"/>
            </a:br>
            <a:endParaRPr lang="en-GB" dirty="0"/>
          </a:p>
        </p:txBody>
      </p:sp>
      <p:sp>
        <p:nvSpPr>
          <p:cNvPr id="3" name="Content Placeholder 2">
            <a:extLst>
              <a:ext uri="{FF2B5EF4-FFF2-40B4-BE49-F238E27FC236}">
                <a16:creationId xmlns:a16="http://schemas.microsoft.com/office/drawing/2014/main" id="{7447D2CC-8F12-4D25-997A-A53C66C8C575}"/>
              </a:ext>
            </a:extLst>
          </p:cNvPr>
          <p:cNvSpPr>
            <a:spLocks noGrp="1"/>
          </p:cNvSpPr>
          <p:nvPr>
            <p:ph idx="1"/>
          </p:nvPr>
        </p:nvSpPr>
        <p:spPr/>
        <p:txBody>
          <a:bodyPr>
            <a:normAutofit fontScale="47500" lnSpcReduction="20000"/>
          </a:bodyPr>
          <a:lstStyle/>
          <a:p>
            <a:r>
              <a:rPr lang="en-GB" sz="5100" dirty="0"/>
              <a:t>Following engagement with schools, trade unions and the physical activity sector about the transition between the two models</a:t>
            </a:r>
            <a:r>
              <a:rPr lang="en-GB" sz="5100" u="sng" dirty="0">
                <a:hlinkClick r:id="rId2"/>
              </a:rPr>
              <a:t>, the Department has announced a rebalancing of funding</a:t>
            </a:r>
            <a:r>
              <a:rPr lang="en-GB" sz="5100" dirty="0"/>
              <a:t>. This increases funding for the transition period in the 2026/27 Academic Year from £100m to £150m, to deliver a smoother transition.</a:t>
            </a:r>
          </a:p>
          <a:p>
            <a:r>
              <a:rPr lang="en-GB" sz="5100" dirty="0"/>
              <a:t>Schools will receive a one-off payment in the Autumn to be spent across the 2026/27 Academic Year, with the guidance and conditions of the grant published in </a:t>
            </a:r>
            <a:r>
              <a:rPr lang="en-GB" sz="5100" b="1" dirty="0"/>
              <a:t>September</a:t>
            </a:r>
            <a:r>
              <a:rPr lang="en-GB" sz="5100" dirty="0"/>
              <a:t>.</a:t>
            </a:r>
          </a:p>
          <a:p>
            <a:r>
              <a:rPr lang="en-GB" sz="5100" dirty="0"/>
              <a:t>Meanwhile, procurement for a National Delivery Partner for the PE and School Sport Partnerships Network is expected to begin soon, with the successful bidder announced in </a:t>
            </a:r>
            <a:r>
              <a:rPr lang="en-GB" sz="5100" b="1" dirty="0"/>
              <a:t>November</a:t>
            </a:r>
            <a:r>
              <a:rPr lang="en-GB" sz="5100" dirty="0"/>
              <a:t>.</a:t>
            </a:r>
          </a:p>
          <a:p>
            <a:r>
              <a:rPr lang="en-GB" sz="5100" dirty="0"/>
              <a:t>The new Network will then get up and running from January, with the National Delivery Partner engaging with schools and local partnerships to understand their needs before delivering support from </a:t>
            </a:r>
            <a:r>
              <a:rPr lang="en-GB" sz="5100" b="1" dirty="0"/>
              <a:t>April 2027 </a:t>
            </a:r>
            <a:r>
              <a:rPr lang="en-GB" sz="5100" dirty="0"/>
              <a:t>onwards.</a:t>
            </a:r>
          </a:p>
          <a:p>
            <a:pPr marL="0" indent="0">
              <a:buNone/>
            </a:pPr>
            <a:endParaRPr lang="en-GB" sz="5100" dirty="0"/>
          </a:p>
          <a:p>
            <a:pPr marL="0" indent="0">
              <a:buNone/>
            </a:pPr>
            <a:endParaRPr lang="en-GB" dirty="0"/>
          </a:p>
        </p:txBody>
      </p:sp>
    </p:spTree>
    <p:extLst>
      <p:ext uri="{BB962C8B-B14F-4D97-AF65-F5344CB8AC3E}">
        <p14:creationId xmlns:p14="http://schemas.microsoft.com/office/powerpoint/2010/main" val="1064967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20422-0C5F-4418-4BC7-0B09FD1BD38B}"/>
              </a:ext>
            </a:extLst>
          </p:cNvPr>
          <p:cNvSpPr>
            <a:spLocks noGrp="1"/>
          </p:cNvSpPr>
          <p:nvPr>
            <p:ph type="title"/>
          </p:nvPr>
        </p:nvSpPr>
        <p:spPr/>
        <p:txBody>
          <a:bodyPr>
            <a:normAutofit fontScale="90000"/>
          </a:bodyPr>
          <a:lstStyle/>
          <a:p>
            <a:br>
              <a:rPr lang="en-GB" dirty="0"/>
            </a:br>
            <a:r>
              <a:rPr lang="en-GB" b="1" dirty="0"/>
              <a:t>The Network will include three school support pathways:</a:t>
            </a:r>
            <a:br>
              <a:rPr lang="en-GB" dirty="0"/>
            </a:br>
            <a:endParaRPr lang="en-GB" dirty="0"/>
          </a:p>
        </p:txBody>
      </p:sp>
      <p:sp>
        <p:nvSpPr>
          <p:cNvPr id="3" name="Content Placeholder 2">
            <a:extLst>
              <a:ext uri="{FF2B5EF4-FFF2-40B4-BE49-F238E27FC236}">
                <a16:creationId xmlns:a16="http://schemas.microsoft.com/office/drawing/2014/main" id="{F6760370-B154-8D2F-0481-0437F4C2CE52}"/>
              </a:ext>
            </a:extLst>
          </p:cNvPr>
          <p:cNvSpPr>
            <a:spLocks noGrp="1"/>
          </p:cNvSpPr>
          <p:nvPr>
            <p:ph idx="1"/>
          </p:nvPr>
        </p:nvSpPr>
        <p:spPr/>
        <p:txBody>
          <a:bodyPr/>
          <a:lstStyle/>
          <a:p>
            <a:pPr lvl="0"/>
            <a:r>
              <a:rPr lang="en-GB" b="1" dirty="0"/>
              <a:t>Universal Offer</a:t>
            </a:r>
            <a:r>
              <a:rPr lang="en-GB" dirty="0"/>
              <a:t> – support available to all eligible schools, including Continued Professional Development (CPD), guidance, resources and sector signposting.</a:t>
            </a:r>
          </a:p>
          <a:p>
            <a:pPr lvl="0"/>
            <a:r>
              <a:rPr lang="en-GB" b="1" dirty="0"/>
              <a:t>Targeted Intervention</a:t>
            </a:r>
            <a:r>
              <a:rPr lang="en-GB" dirty="0"/>
              <a:t> – additional support directed by the National Delivery Partner to schools or pupil groups identified as having the greatest need.</a:t>
            </a:r>
          </a:p>
          <a:p>
            <a:pPr lvl="0"/>
            <a:r>
              <a:rPr lang="en-GB" b="1" dirty="0"/>
              <a:t>School-Requested Intervention</a:t>
            </a:r>
            <a:r>
              <a:rPr lang="en-GB" dirty="0"/>
              <a:t> – support requested by schools based on identified local need, to be considered by the National Delivery Partner in accordance with eligibility criteria, available capacity and the overall objectives of the Partnerships Network.</a:t>
            </a:r>
          </a:p>
          <a:p>
            <a:pPr marL="0" indent="0">
              <a:buNone/>
            </a:pPr>
            <a:endParaRPr lang="en-GB" dirty="0"/>
          </a:p>
        </p:txBody>
      </p:sp>
    </p:spTree>
    <p:extLst>
      <p:ext uri="{BB962C8B-B14F-4D97-AF65-F5344CB8AC3E}">
        <p14:creationId xmlns:p14="http://schemas.microsoft.com/office/powerpoint/2010/main" val="40118515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2EE57-D889-6D58-2AA7-03B460260EE2}"/>
              </a:ext>
            </a:extLst>
          </p:cNvPr>
          <p:cNvSpPr>
            <a:spLocks noGrp="1"/>
          </p:cNvSpPr>
          <p:nvPr>
            <p:ph type="title"/>
          </p:nvPr>
        </p:nvSpPr>
        <p:spPr/>
        <p:txBody>
          <a:bodyPr/>
          <a:lstStyle/>
          <a:p>
            <a:r>
              <a:rPr lang="en-GB" b="1" dirty="0"/>
              <a:t>Community provision in Barnet</a:t>
            </a:r>
          </a:p>
        </p:txBody>
      </p:sp>
      <p:sp>
        <p:nvSpPr>
          <p:cNvPr id="3" name="Content Placeholder 2">
            <a:extLst>
              <a:ext uri="{FF2B5EF4-FFF2-40B4-BE49-F238E27FC236}">
                <a16:creationId xmlns:a16="http://schemas.microsoft.com/office/drawing/2014/main" id="{7D3D0232-C6DA-D55E-524C-91C09DE786F4}"/>
              </a:ext>
            </a:extLst>
          </p:cNvPr>
          <p:cNvSpPr>
            <a:spLocks noGrp="1"/>
          </p:cNvSpPr>
          <p:nvPr>
            <p:ph idx="1"/>
          </p:nvPr>
        </p:nvSpPr>
        <p:spPr/>
        <p:txBody>
          <a:bodyPr/>
          <a:lstStyle/>
          <a:p>
            <a:r>
              <a:rPr lang="en-GB" dirty="0"/>
              <a:t>Do you know what is available in your local community?</a:t>
            </a:r>
          </a:p>
          <a:p>
            <a:endParaRPr lang="en-GB" dirty="0"/>
          </a:p>
          <a:p>
            <a:r>
              <a:rPr lang="en-GB" dirty="0"/>
              <a:t>Which local partners are you already working with?</a:t>
            </a:r>
          </a:p>
          <a:p>
            <a:pPr marL="0" indent="0">
              <a:buNone/>
            </a:pPr>
            <a:endParaRPr lang="en-GB" dirty="0"/>
          </a:p>
          <a:p>
            <a:r>
              <a:rPr lang="en-GB" dirty="0"/>
              <a:t>What are your children engaging in beyond school provision?</a:t>
            </a:r>
          </a:p>
        </p:txBody>
      </p:sp>
      <p:pic>
        <p:nvPicPr>
          <p:cNvPr id="5" name="Google Shape;137;g38025c2d763_0_6" descr="Barnet logo[1]">
            <a:extLst>
              <a:ext uri="{FF2B5EF4-FFF2-40B4-BE49-F238E27FC236}">
                <a16:creationId xmlns:a16="http://schemas.microsoft.com/office/drawing/2014/main" id="{8EB8BFD1-FF05-50F7-2CCD-310E68F7A165}"/>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F6CACAC4-0AFD-2D28-C595-E1BC677BAF9E}"/>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796360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89" name="Google Shape;89;p1"/>
          <p:cNvSpPr txBox="1">
            <a:spLocks noGrp="1"/>
          </p:cNvSpPr>
          <p:nvPr>
            <p:ph type="body" idx="1"/>
          </p:nvPr>
        </p:nvSpPr>
        <p:spPr>
          <a:xfrm>
            <a:off x="350188" y="1894150"/>
            <a:ext cx="8161200" cy="4296900"/>
          </a:xfrm>
          <a:prstGeom prst="rect">
            <a:avLst/>
          </a:prstGeom>
          <a:noFill/>
          <a:ln>
            <a:noFill/>
          </a:ln>
        </p:spPr>
        <p:txBody>
          <a:bodyPr spcFirstLastPara="1" wrap="square" lIns="91425" tIns="45700" rIns="91425" bIns="45700" anchor="t" anchorCtr="0">
            <a:normAutofit/>
          </a:bodyPr>
          <a:lstStyle/>
          <a:p>
            <a:pPr marL="342900" lvl="0" indent="-228600" algn="l" rtl="0">
              <a:lnSpc>
                <a:spcPct val="90000"/>
              </a:lnSpc>
              <a:spcBef>
                <a:spcPts val="360"/>
              </a:spcBef>
              <a:spcAft>
                <a:spcPts val="0"/>
              </a:spcAft>
              <a:buClr>
                <a:schemeClr val="dk1"/>
              </a:buClr>
              <a:buSzPts val="1800"/>
              <a:buNone/>
            </a:pPr>
            <a:endParaRPr sz="2000">
              <a:solidFill>
                <a:srgbClr val="262626"/>
              </a:solidFill>
              <a:latin typeface="Calibri"/>
              <a:ea typeface="Calibri"/>
              <a:cs typeface="Calibri"/>
              <a:sym typeface="Calibri"/>
            </a:endParaRPr>
          </a:p>
          <a:p>
            <a:pPr marL="342900" lvl="0" indent="-342900" algn="l" rtl="0">
              <a:lnSpc>
                <a:spcPct val="90000"/>
              </a:lnSpc>
              <a:spcBef>
                <a:spcPts val="360"/>
              </a:spcBef>
              <a:spcAft>
                <a:spcPts val="0"/>
              </a:spcAft>
              <a:buClr>
                <a:srgbClr val="002060"/>
              </a:buClr>
              <a:buSzPts val="1800"/>
              <a:buNone/>
            </a:pPr>
            <a:r>
              <a:rPr lang="en-US" sz="2000" b="1" u="sng">
                <a:solidFill>
                  <a:srgbClr val="262626"/>
                </a:solidFill>
              </a:rPr>
              <a:t>Team News:</a:t>
            </a:r>
            <a:endParaRPr sz="2000">
              <a:solidFill>
                <a:srgbClr val="262626"/>
              </a:solidFill>
            </a:endParaRPr>
          </a:p>
          <a:p>
            <a:pPr marL="342900" lvl="0" indent="-342900" algn="l" rtl="0">
              <a:lnSpc>
                <a:spcPct val="90000"/>
              </a:lnSpc>
              <a:spcBef>
                <a:spcPts val="360"/>
              </a:spcBef>
              <a:spcAft>
                <a:spcPts val="0"/>
              </a:spcAft>
              <a:buClr>
                <a:srgbClr val="002060"/>
              </a:buClr>
              <a:buSzPts val="1800"/>
              <a:buNone/>
            </a:pPr>
            <a:r>
              <a:rPr lang="en-US" sz="2000">
                <a:solidFill>
                  <a:srgbClr val="262626"/>
                </a:solidFill>
                <a:latin typeface="Calibri"/>
                <a:ea typeface="Calibri"/>
                <a:cs typeface="Calibri"/>
                <a:sym typeface="Calibri"/>
              </a:rPr>
              <a:t>	</a:t>
            </a:r>
            <a:r>
              <a:rPr lang="en-US" sz="2000">
                <a:solidFill>
                  <a:schemeClr val="dk1"/>
                </a:solidFill>
                <a:latin typeface="Calibri"/>
                <a:ea typeface="Calibri"/>
                <a:cs typeface="Calibri"/>
                <a:sym typeface="Calibri"/>
              </a:rPr>
              <a:t>Jo Eames – Strategic Manager &amp; </a:t>
            </a:r>
            <a:r>
              <a:rPr lang="en-US" sz="2000"/>
              <a:t>East </a:t>
            </a:r>
            <a:r>
              <a:rPr lang="en-US" sz="2000">
                <a:solidFill>
                  <a:schemeClr val="dk1"/>
                </a:solidFill>
                <a:latin typeface="Calibri"/>
                <a:ea typeface="Calibri"/>
                <a:cs typeface="Calibri"/>
                <a:sym typeface="Calibri"/>
              </a:rPr>
              <a:t>SGO- </a:t>
            </a:r>
            <a:r>
              <a:rPr lang="en-US" sz="2000">
                <a:solidFill>
                  <a:schemeClr val="dk1"/>
                </a:solidFill>
                <a:uFill>
                  <a:noFill/>
                </a:uFill>
                <a:hlinkClick r:id="rId3">
                  <a:extLst>
                    <a:ext uri="{A12FA001-AC4F-418D-AE19-62706E023703}">
                      <ahyp:hlinkClr xmlns:ahyp="http://schemas.microsoft.com/office/drawing/2018/hyperlinkcolor" val="tx"/>
                    </a:ext>
                  </a:extLst>
                </a:hlinkClick>
              </a:rPr>
              <a:t>j.eames@qegschool.org.uk</a:t>
            </a:r>
            <a:r>
              <a:rPr lang="en-US" sz="2000">
                <a:solidFill>
                  <a:schemeClr val="dk1"/>
                </a:solidFill>
              </a:rPr>
              <a:t> </a:t>
            </a:r>
            <a:endParaRPr sz="2000">
              <a:solidFill>
                <a:schemeClr val="dk1"/>
              </a:solidFill>
            </a:endParaRPr>
          </a:p>
          <a:p>
            <a:pPr marL="342900" lvl="0" indent="-342900" algn="l" rtl="0">
              <a:lnSpc>
                <a:spcPct val="90000"/>
              </a:lnSpc>
              <a:spcBef>
                <a:spcPts val="360"/>
              </a:spcBef>
              <a:spcAft>
                <a:spcPts val="0"/>
              </a:spcAft>
              <a:buClr>
                <a:schemeClr val="dk2"/>
              </a:buClr>
              <a:buSzPts val="1800"/>
              <a:buNone/>
            </a:pPr>
            <a:r>
              <a:rPr lang="en-US" sz="2000">
                <a:solidFill>
                  <a:schemeClr val="dk1"/>
                </a:solidFill>
                <a:latin typeface="Calibri"/>
                <a:ea typeface="Calibri"/>
                <a:cs typeface="Calibri"/>
                <a:sym typeface="Calibri"/>
              </a:rPr>
              <a:t>	</a:t>
            </a:r>
            <a:r>
              <a:rPr lang="en-US" sz="2000"/>
              <a:t>Katie Knight - SGO South - KBa@clarion.school</a:t>
            </a:r>
            <a:endParaRPr sz="2000"/>
          </a:p>
          <a:p>
            <a:pPr marL="342900" lvl="0" indent="-342900" algn="l" rtl="0">
              <a:lnSpc>
                <a:spcPct val="90000"/>
              </a:lnSpc>
              <a:spcBef>
                <a:spcPts val="360"/>
              </a:spcBef>
              <a:spcAft>
                <a:spcPts val="0"/>
              </a:spcAft>
              <a:buClr>
                <a:schemeClr val="dk2"/>
              </a:buClr>
              <a:buSzPts val="1800"/>
              <a:buNone/>
            </a:pPr>
            <a:r>
              <a:rPr lang="en-US" sz="2000">
                <a:solidFill>
                  <a:schemeClr val="dk1"/>
                </a:solidFill>
                <a:latin typeface="Calibri"/>
                <a:ea typeface="Calibri"/>
                <a:cs typeface="Calibri"/>
                <a:sym typeface="Calibri"/>
              </a:rPr>
              <a:t>	Caroline Connell – SGO West - </a:t>
            </a:r>
            <a:r>
              <a:rPr lang="en-US" sz="2000">
                <a:solidFill>
                  <a:schemeClr val="dk1"/>
                </a:solidFill>
                <a:uFill>
                  <a:noFill/>
                </a:uFill>
                <a:hlinkClick r:id="rId4">
                  <a:extLst>
                    <a:ext uri="{A12FA001-AC4F-418D-AE19-62706E023703}">
                      <ahyp:hlinkClr xmlns:ahyp="http://schemas.microsoft.com/office/drawing/2018/hyperlinkcolor" val="tx"/>
                    </a:ext>
                  </a:extLst>
                </a:hlinkClick>
              </a:rPr>
              <a:t>cconnell@st-james.barnet.sch.uk</a:t>
            </a:r>
            <a:endParaRPr sz="2000">
              <a:solidFill>
                <a:schemeClr val="dk1"/>
              </a:solidFill>
            </a:endParaRPr>
          </a:p>
          <a:p>
            <a:pPr marL="342900" lvl="0" indent="-342900" algn="l" rtl="0">
              <a:lnSpc>
                <a:spcPct val="90000"/>
              </a:lnSpc>
              <a:spcBef>
                <a:spcPts val="360"/>
              </a:spcBef>
              <a:spcAft>
                <a:spcPts val="0"/>
              </a:spcAft>
              <a:buClr>
                <a:schemeClr val="dk1"/>
              </a:buClr>
              <a:buSzPts val="1800"/>
              <a:buNone/>
            </a:pPr>
            <a:r>
              <a:rPr lang="en-US" sz="2000">
                <a:solidFill>
                  <a:schemeClr val="dk1"/>
                </a:solidFill>
              </a:rPr>
              <a:t>	Jason Vassiliades – SGO Central – </a:t>
            </a:r>
            <a:r>
              <a:rPr lang="en-US" sz="2000">
                <a:solidFill>
                  <a:schemeClr val="dk1"/>
                </a:solidFill>
                <a:uFill>
                  <a:noFill/>
                </a:uFill>
                <a:hlinkClick r:id="rId5">
                  <a:extLst>
                    <a:ext uri="{A12FA001-AC4F-418D-AE19-62706E023703}">
                      <ahyp:hlinkClr xmlns:ahyp="http://schemas.microsoft.com/office/drawing/2018/hyperlinkcolor" val="tx"/>
                    </a:ext>
                  </a:extLst>
                </a:hlinkClick>
              </a:rPr>
              <a:t>j.vassiliades@qegschool.org.uk</a:t>
            </a:r>
            <a:r>
              <a:rPr lang="en-US" sz="2000">
                <a:solidFill>
                  <a:schemeClr val="dk1"/>
                </a:solidFill>
              </a:rPr>
              <a:t> </a:t>
            </a:r>
            <a:endParaRPr/>
          </a:p>
          <a:p>
            <a:pPr marL="0" lvl="0" indent="0" algn="l" rtl="0">
              <a:lnSpc>
                <a:spcPct val="90000"/>
              </a:lnSpc>
              <a:spcBef>
                <a:spcPts val="360"/>
              </a:spcBef>
              <a:spcAft>
                <a:spcPts val="0"/>
              </a:spcAft>
              <a:buClr>
                <a:schemeClr val="dk1"/>
              </a:buClr>
              <a:buSzPts val="1800"/>
              <a:buNone/>
            </a:pPr>
            <a:endParaRPr sz="2000">
              <a:solidFill>
                <a:srgbClr val="262626"/>
              </a:solidFill>
              <a:latin typeface="Calibri"/>
              <a:ea typeface="Calibri"/>
              <a:cs typeface="Calibri"/>
              <a:sym typeface="Calibri"/>
            </a:endParaRPr>
          </a:p>
          <a:p>
            <a:pPr marL="342900" lvl="0" indent="-342900" algn="l" rtl="0">
              <a:lnSpc>
                <a:spcPct val="90000"/>
              </a:lnSpc>
              <a:spcBef>
                <a:spcPts val="360"/>
              </a:spcBef>
              <a:spcAft>
                <a:spcPts val="0"/>
              </a:spcAft>
              <a:buClr>
                <a:srgbClr val="002060"/>
              </a:buClr>
              <a:buSzPts val="1800"/>
              <a:buNone/>
            </a:pPr>
            <a:r>
              <a:rPr lang="en-US" sz="2000" b="1" u="sng">
                <a:solidFill>
                  <a:srgbClr val="262626"/>
                </a:solidFill>
              </a:rPr>
              <a:t>BPSS Website:</a:t>
            </a:r>
            <a:endParaRPr sz="2000">
              <a:solidFill>
                <a:srgbClr val="262626"/>
              </a:solidFill>
            </a:endParaRPr>
          </a:p>
          <a:p>
            <a:pPr marL="342900" lvl="0" indent="-342900" algn="l" rtl="0">
              <a:lnSpc>
                <a:spcPct val="90000"/>
              </a:lnSpc>
              <a:spcBef>
                <a:spcPts val="360"/>
              </a:spcBef>
              <a:spcAft>
                <a:spcPts val="0"/>
              </a:spcAft>
              <a:buClr>
                <a:schemeClr val="dk1"/>
              </a:buClr>
              <a:buSzPts val="1800"/>
              <a:buNone/>
            </a:pPr>
            <a:r>
              <a:rPr lang="en-US" sz="2000">
                <a:solidFill>
                  <a:srgbClr val="262626"/>
                </a:solidFill>
                <a:latin typeface="Calibri"/>
                <a:ea typeface="Calibri"/>
                <a:cs typeface="Calibri"/>
                <a:sym typeface="Calibri"/>
              </a:rPr>
              <a:t>	</a:t>
            </a:r>
            <a:r>
              <a:rPr lang="en-US" sz="2000" u="sng">
                <a:solidFill>
                  <a:srgbClr val="262626"/>
                </a:solidFill>
                <a:hlinkClick r:id="rId6">
                  <a:extLst>
                    <a:ext uri="{A12FA001-AC4F-418D-AE19-62706E023703}">
                      <ahyp:hlinkClr xmlns:ahyp="http://schemas.microsoft.com/office/drawing/2018/hyperlinkcolor" val="tx"/>
                    </a:ext>
                  </a:extLst>
                </a:hlinkClick>
              </a:rPr>
              <a:t>http://www.barnetpartnershipforschoolsport.co.uk/</a:t>
            </a:r>
            <a:endParaRPr sz="2000">
              <a:solidFill>
                <a:srgbClr val="262626"/>
              </a:solidFill>
            </a:endParaRPr>
          </a:p>
          <a:p>
            <a:pPr marL="342900" lvl="0" indent="-342900" algn="l" rtl="0">
              <a:lnSpc>
                <a:spcPct val="90000"/>
              </a:lnSpc>
              <a:spcBef>
                <a:spcPts val="360"/>
              </a:spcBef>
              <a:spcAft>
                <a:spcPts val="0"/>
              </a:spcAft>
              <a:buClr>
                <a:schemeClr val="dk1"/>
              </a:buClr>
              <a:buSzPts val="1800"/>
              <a:buNone/>
            </a:pPr>
            <a:endParaRPr sz="2000">
              <a:solidFill>
                <a:srgbClr val="262626"/>
              </a:solidFill>
              <a:latin typeface="Calibri"/>
              <a:ea typeface="Calibri"/>
              <a:cs typeface="Calibri"/>
              <a:sym typeface="Calibri"/>
            </a:endParaRPr>
          </a:p>
          <a:p>
            <a:pPr marL="342900" lvl="0" indent="-342900" algn="l" rtl="0">
              <a:lnSpc>
                <a:spcPct val="90000"/>
              </a:lnSpc>
              <a:spcBef>
                <a:spcPts val="300"/>
              </a:spcBef>
              <a:spcAft>
                <a:spcPts val="0"/>
              </a:spcAft>
              <a:buClr>
                <a:srgbClr val="1F497D"/>
              </a:buClr>
              <a:buSzPts val="1800"/>
              <a:buNone/>
            </a:pPr>
            <a:r>
              <a:rPr lang="en-US" sz="2000" b="1" u="sng">
                <a:solidFill>
                  <a:srgbClr val="262626"/>
                </a:solidFill>
                <a:latin typeface="Calibri"/>
                <a:ea typeface="Calibri"/>
                <a:cs typeface="Calibri"/>
                <a:sym typeface="Calibri"/>
              </a:rPr>
              <a:t>Twitter:</a:t>
            </a:r>
            <a:endParaRPr sz="2000">
              <a:solidFill>
                <a:srgbClr val="262626"/>
              </a:solidFill>
              <a:latin typeface="Calibri"/>
              <a:ea typeface="Calibri"/>
              <a:cs typeface="Calibri"/>
              <a:sym typeface="Calibri"/>
            </a:endParaRPr>
          </a:p>
          <a:p>
            <a:pPr marL="342900" lvl="0" indent="-342900" algn="l" rtl="0">
              <a:lnSpc>
                <a:spcPct val="90000"/>
              </a:lnSpc>
              <a:spcBef>
                <a:spcPts val="300"/>
              </a:spcBef>
              <a:spcAft>
                <a:spcPts val="0"/>
              </a:spcAft>
              <a:buClr>
                <a:srgbClr val="000000"/>
              </a:buClr>
              <a:buSzPts val="1800"/>
              <a:buNone/>
            </a:pPr>
            <a:r>
              <a:rPr lang="en-US" sz="2000">
                <a:solidFill>
                  <a:srgbClr val="262626"/>
                </a:solidFill>
                <a:latin typeface="Calibri"/>
                <a:ea typeface="Calibri"/>
                <a:cs typeface="Calibri"/>
                <a:sym typeface="Calibri"/>
              </a:rPr>
              <a:t> 	@</a:t>
            </a:r>
            <a:r>
              <a:rPr lang="en-US" sz="2000">
                <a:solidFill>
                  <a:srgbClr val="262626"/>
                </a:solidFill>
              </a:rPr>
              <a:t>barnetsport</a:t>
            </a:r>
            <a:endParaRPr sz="2000" b="1">
              <a:solidFill>
                <a:srgbClr val="262626"/>
              </a:solidFill>
              <a:latin typeface="Calibri"/>
              <a:ea typeface="Calibri"/>
              <a:cs typeface="Calibri"/>
              <a:sym typeface="Calibri"/>
            </a:endParaRPr>
          </a:p>
        </p:txBody>
      </p:sp>
      <p:sp>
        <p:nvSpPr>
          <p:cNvPr id="90" name="Google Shape;90;p1"/>
          <p:cNvSpPr/>
          <p:nvPr/>
        </p:nvSpPr>
        <p:spPr>
          <a:xfrm>
            <a:off x="8504518" y="0"/>
            <a:ext cx="3687482" cy="6858000"/>
          </a:xfrm>
          <a:custGeom>
            <a:avLst/>
            <a:gdLst/>
            <a:ahLst/>
            <a:cxnLst/>
            <a:rect l="l" t="t" r="r" b="b"/>
            <a:pathLst>
              <a:path w="4376835" h="6858000" extrusionOk="0">
                <a:moveTo>
                  <a:pt x="1814929" y="0"/>
                </a:moveTo>
                <a:lnTo>
                  <a:pt x="4376835" y="0"/>
                </a:lnTo>
                <a:lnTo>
                  <a:pt x="4376835" y="6858000"/>
                </a:lnTo>
                <a:lnTo>
                  <a:pt x="0" y="6858000"/>
                </a:lnTo>
                <a:lnTo>
                  <a:pt x="2310" y="6853652"/>
                </a:lnTo>
                <a:cubicBezTo>
                  <a:pt x="29810" y="6805010"/>
                  <a:pt x="56276" y="6770828"/>
                  <a:pt x="91006" y="6620968"/>
                </a:cubicBezTo>
                <a:cubicBezTo>
                  <a:pt x="94381" y="6612671"/>
                  <a:pt x="81335" y="6443221"/>
                  <a:pt x="81892" y="6435659"/>
                </a:cubicBezTo>
                <a:lnTo>
                  <a:pt x="80998" y="6414855"/>
                </a:lnTo>
                <a:lnTo>
                  <a:pt x="75836" y="6409671"/>
                </a:lnTo>
                <a:lnTo>
                  <a:pt x="77989" y="6396556"/>
                </a:lnTo>
                <a:lnTo>
                  <a:pt x="77374" y="6392981"/>
                </a:lnTo>
                <a:cubicBezTo>
                  <a:pt x="76172" y="6386157"/>
                  <a:pt x="75177" y="6379394"/>
                  <a:pt x="75036" y="6372572"/>
                </a:cubicBezTo>
                <a:cubicBezTo>
                  <a:pt x="102194" y="6377497"/>
                  <a:pt x="78306" y="6315359"/>
                  <a:pt x="99554" y="6331118"/>
                </a:cubicBezTo>
                <a:cubicBezTo>
                  <a:pt x="103496" y="6294492"/>
                  <a:pt x="122687" y="6319101"/>
                  <a:pt x="105442" y="6278374"/>
                </a:cubicBezTo>
                <a:cubicBezTo>
                  <a:pt x="113996" y="6231380"/>
                  <a:pt x="151354" y="6216149"/>
                  <a:pt x="172914" y="6144628"/>
                </a:cubicBezTo>
                <a:cubicBezTo>
                  <a:pt x="184454" y="6105934"/>
                  <a:pt x="219188" y="6021085"/>
                  <a:pt x="264181" y="5952072"/>
                </a:cubicBezTo>
                <a:cubicBezTo>
                  <a:pt x="320644" y="5872108"/>
                  <a:pt x="367070" y="5761141"/>
                  <a:pt x="423554" y="5679532"/>
                </a:cubicBezTo>
                <a:cubicBezTo>
                  <a:pt x="444226" y="5585128"/>
                  <a:pt x="413383" y="5567997"/>
                  <a:pt x="434055" y="5473593"/>
                </a:cubicBezTo>
                <a:cubicBezTo>
                  <a:pt x="395274" y="5386145"/>
                  <a:pt x="472046" y="5302014"/>
                  <a:pt x="403759" y="5215514"/>
                </a:cubicBezTo>
                <a:lnTo>
                  <a:pt x="367284" y="5066430"/>
                </a:lnTo>
                <a:lnTo>
                  <a:pt x="317365" y="5016642"/>
                </a:lnTo>
                <a:cubicBezTo>
                  <a:pt x="318092" y="5012746"/>
                  <a:pt x="318190" y="5010215"/>
                  <a:pt x="317834" y="5008528"/>
                </a:cubicBezTo>
                <a:lnTo>
                  <a:pt x="317591" y="5008366"/>
                </a:lnTo>
                <a:lnTo>
                  <a:pt x="318532" y="5000689"/>
                </a:lnTo>
                <a:cubicBezTo>
                  <a:pt x="320705" y="4987649"/>
                  <a:pt x="323377" y="4974877"/>
                  <a:pt x="326373" y="4962649"/>
                </a:cubicBezTo>
                <a:lnTo>
                  <a:pt x="304517" y="4845612"/>
                </a:lnTo>
                <a:lnTo>
                  <a:pt x="312138" y="4821435"/>
                </a:lnTo>
                <a:lnTo>
                  <a:pt x="314669" y="4809154"/>
                </a:lnTo>
                <a:lnTo>
                  <a:pt x="318283" y="4805250"/>
                </a:lnTo>
                <a:cubicBezTo>
                  <a:pt x="320578" y="4801275"/>
                  <a:pt x="321790" y="4795888"/>
                  <a:pt x="320547" y="4787345"/>
                </a:cubicBezTo>
                <a:lnTo>
                  <a:pt x="319715" y="4785453"/>
                </a:lnTo>
                <a:lnTo>
                  <a:pt x="325649" y="4770073"/>
                </a:lnTo>
                <a:cubicBezTo>
                  <a:pt x="328268" y="4765017"/>
                  <a:pt x="331488" y="4760402"/>
                  <a:pt x="335542" y="4756450"/>
                </a:cubicBezTo>
                <a:cubicBezTo>
                  <a:pt x="318003" y="4709762"/>
                  <a:pt x="339666" y="4659972"/>
                  <a:pt x="339391" y="4606479"/>
                </a:cubicBezTo>
                <a:cubicBezTo>
                  <a:pt x="308820" y="4587919"/>
                  <a:pt x="353653" y="4488685"/>
                  <a:pt x="385485" y="4470620"/>
                </a:cubicBezTo>
                <a:cubicBezTo>
                  <a:pt x="349272" y="4475654"/>
                  <a:pt x="434439" y="4343750"/>
                  <a:pt x="386474" y="4389388"/>
                </a:cubicBezTo>
                <a:cubicBezTo>
                  <a:pt x="390773" y="4370356"/>
                  <a:pt x="377813" y="4353317"/>
                  <a:pt x="365661" y="4365498"/>
                </a:cubicBezTo>
                <a:cubicBezTo>
                  <a:pt x="393730" y="4305427"/>
                  <a:pt x="374276" y="4225895"/>
                  <a:pt x="389339" y="4160513"/>
                </a:cubicBezTo>
                <a:cubicBezTo>
                  <a:pt x="364366" y="4129844"/>
                  <a:pt x="388282" y="4144911"/>
                  <a:pt x="385403" y="4109650"/>
                </a:cubicBezTo>
                <a:cubicBezTo>
                  <a:pt x="409735" y="4115762"/>
                  <a:pt x="374071" y="4068016"/>
                  <a:pt x="402327" y="4061824"/>
                </a:cubicBezTo>
                <a:cubicBezTo>
                  <a:pt x="400908" y="4055602"/>
                  <a:pt x="398642" y="4049772"/>
                  <a:pt x="396156" y="4043965"/>
                </a:cubicBezTo>
                <a:lnTo>
                  <a:pt x="394868" y="4040920"/>
                </a:lnTo>
                <a:cubicBezTo>
                  <a:pt x="394773" y="4036613"/>
                  <a:pt x="394679" y="4032307"/>
                  <a:pt x="394584" y="4028000"/>
                </a:cubicBezTo>
                <a:lnTo>
                  <a:pt x="388418" y="4025270"/>
                </a:lnTo>
                <a:lnTo>
                  <a:pt x="383628" y="4006478"/>
                </a:lnTo>
                <a:cubicBezTo>
                  <a:pt x="382774" y="3999299"/>
                  <a:pt x="382957" y="3991408"/>
                  <a:pt x="384802" y="3982442"/>
                </a:cubicBezTo>
                <a:cubicBezTo>
                  <a:pt x="401416" y="3951445"/>
                  <a:pt x="375209" y="3905701"/>
                  <a:pt x="397167" y="3867331"/>
                </a:cubicBezTo>
                <a:cubicBezTo>
                  <a:pt x="403057" y="3853072"/>
                  <a:pt x="407915" y="3808030"/>
                  <a:pt x="400691" y="3798966"/>
                </a:cubicBezTo>
                <a:cubicBezTo>
                  <a:pt x="400026" y="3789462"/>
                  <a:pt x="404255" y="3778712"/>
                  <a:pt x="395946" y="3773791"/>
                </a:cubicBezTo>
                <a:cubicBezTo>
                  <a:pt x="386179" y="3765922"/>
                  <a:pt x="406502" y="3734262"/>
                  <a:pt x="393410" y="3738098"/>
                </a:cubicBezTo>
                <a:cubicBezTo>
                  <a:pt x="407431" y="3715587"/>
                  <a:pt x="387387" y="3695630"/>
                  <a:pt x="384223" y="3675719"/>
                </a:cubicBezTo>
                <a:cubicBezTo>
                  <a:pt x="390897" y="3666933"/>
                  <a:pt x="389284" y="3656428"/>
                  <a:pt x="386290" y="3642763"/>
                </a:cubicBezTo>
                <a:lnTo>
                  <a:pt x="382514" y="3624093"/>
                </a:lnTo>
                <a:lnTo>
                  <a:pt x="383976" y="3616602"/>
                </a:lnTo>
                <a:cubicBezTo>
                  <a:pt x="384920" y="3607445"/>
                  <a:pt x="385162" y="3599012"/>
                  <a:pt x="385517" y="3591527"/>
                </a:cubicBezTo>
                <a:lnTo>
                  <a:pt x="387146" y="3577241"/>
                </a:lnTo>
                <a:lnTo>
                  <a:pt x="388068" y="3571585"/>
                </a:lnTo>
                <a:lnTo>
                  <a:pt x="395496" y="3559720"/>
                </a:lnTo>
                <a:cubicBezTo>
                  <a:pt x="395326" y="3554162"/>
                  <a:pt x="395155" y="3548605"/>
                  <a:pt x="394985" y="3543047"/>
                </a:cubicBezTo>
                <a:lnTo>
                  <a:pt x="403028" y="3525651"/>
                </a:lnTo>
                <a:cubicBezTo>
                  <a:pt x="401413" y="3524354"/>
                  <a:pt x="399963" y="3522692"/>
                  <a:pt x="398728" y="3520715"/>
                </a:cubicBezTo>
                <a:lnTo>
                  <a:pt x="395530" y="3505412"/>
                </a:lnTo>
                <a:lnTo>
                  <a:pt x="402719" y="3493445"/>
                </a:lnTo>
                <a:cubicBezTo>
                  <a:pt x="393264" y="3491751"/>
                  <a:pt x="405480" y="3478925"/>
                  <a:pt x="409328" y="3467406"/>
                </a:cubicBezTo>
                <a:cubicBezTo>
                  <a:pt x="409316" y="3464948"/>
                  <a:pt x="409304" y="3462491"/>
                  <a:pt x="409292" y="3460033"/>
                </a:cubicBezTo>
                <a:lnTo>
                  <a:pt x="419755" y="3435495"/>
                </a:lnTo>
                <a:cubicBezTo>
                  <a:pt x="424399" y="3421940"/>
                  <a:pt x="427905" y="3408759"/>
                  <a:pt x="430771" y="3395884"/>
                </a:cubicBezTo>
                <a:lnTo>
                  <a:pt x="439140" y="3350083"/>
                </a:lnTo>
                <a:lnTo>
                  <a:pt x="446544" y="3337690"/>
                </a:lnTo>
                <a:cubicBezTo>
                  <a:pt x="456457" y="3308602"/>
                  <a:pt x="453892" y="3271850"/>
                  <a:pt x="470731" y="3254519"/>
                </a:cubicBezTo>
                <a:cubicBezTo>
                  <a:pt x="474589" y="3246460"/>
                  <a:pt x="476699" y="3238700"/>
                  <a:pt x="477713" y="3231166"/>
                </a:cubicBezTo>
                <a:cubicBezTo>
                  <a:pt x="477838" y="3224198"/>
                  <a:pt x="477962" y="3217230"/>
                  <a:pt x="478087" y="3210262"/>
                </a:cubicBezTo>
                <a:lnTo>
                  <a:pt x="473269" y="3204689"/>
                </a:lnTo>
                <a:lnTo>
                  <a:pt x="476207" y="3191713"/>
                </a:lnTo>
                <a:cubicBezTo>
                  <a:pt x="476076" y="3190504"/>
                  <a:pt x="475944" y="3189294"/>
                  <a:pt x="475813" y="3188085"/>
                </a:cubicBezTo>
                <a:cubicBezTo>
                  <a:pt x="475032" y="3181161"/>
                  <a:pt x="474456" y="3174312"/>
                  <a:pt x="474728" y="3167471"/>
                </a:cubicBezTo>
                <a:cubicBezTo>
                  <a:pt x="501422" y="3174421"/>
                  <a:pt x="481450" y="3110410"/>
                  <a:pt x="501612" y="3127774"/>
                </a:cubicBezTo>
                <a:cubicBezTo>
                  <a:pt x="507757" y="3091380"/>
                  <a:pt x="525334" y="3117454"/>
                  <a:pt x="510667" y="3075380"/>
                </a:cubicBezTo>
                <a:cubicBezTo>
                  <a:pt x="540230" y="3017365"/>
                  <a:pt x="542544" y="2929274"/>
                  <a:pt x="582379" y="2882573"/>
                </a:cubicBezTo>
                <a:cubicBezTo>
                  <a:pt x="568549" y="2889043"/>
                  <a:pt x="561213" y="2866095"/>
                  <a:pt x="569744" y="2849169"/>
                </a:cubicBezTo>
                <a:cubicBezTo>
                  <a:pt x="515752" y="2872293"/>
                  <a:pt x="624181" y="2780662"/>
                  <a:pt x="590685" y="2768869"/>
                </a:cubicBezTo>
                <a:cubicBezTo>
                  <a:pt x="623497" y="2765674"/>
                  <a:pt x="687935" y="2687815"/>
                  <a:pt x="665292" y="2655182"/>
                </a:cubicBezTo>
                <a:cubicBezTo>
                  <a:pt x="678257" y="2601873"/>
                  <a:pt x="709847" y="2562423"/>
                  <a:pt x="705757" y="2507872"/>
                </a:cubicBezTo>
                <a:cubicBezTo>
                  <a:pt x="710343" y="2505822"/>
                  <a:pt x="714351" y="2502730"/>
                  <a:pt x="717932" y="2498916"/>
                </a:cubicBezTo>
                <a:lnTo>
                  <a:pt x="727017" y="2486382"/>
                </a:lnTo>
                <a:lnTo>
                  <a:pt x="726741" y="2484113"/>
                </a:lnTo>
                <a:cubicBezTo>
                  <a:pt x="727745" y="2475043"/>
                  <a:pt x="730155" y="2470249"/>
                  <a:pt x="733179" y="2467361"/>
                </a:cubicBezTo>
                <a:lnTo>
                  <a:pt x="737364" y="2465156"/>
                </a:lnTo>
                <a:lnTo>
                  <a:pt x="742650" y="2454122"/>
                </a:lnTo>
                <a:lnTo>
                  <a:pt x="755408" y="2433619"/>
                </a:lnTo>
                <a:cubicBezTo>
                  <a:pt x="755471" y="2431955"/>
                  <a:pt x="755535" y="2430290"/>
                  <a:pt x="755598" y="2428626"/>
                </a:cubicBezTo>
                <a:lnTo>
                  <a:pt x="771418" y="2395899"/>
                </a:lnTo>
                <a:lnTo>
                  <a:pt x="770593" y="2394897"/>
                </a:lnTo>
                <a:cubicBezTo>
                  <a:pt x="769106" y="2391905"/>
                  <a:pt x="768688" y="2388289"/>
                  <a:pt x="770497" y="2383267"/>
                </a:cubicBezTo>
                <a:cubicBezTo>
                  <a:pt x="752441" y="2382908"/>
                  <a:pt x="765761" y="2377071"/>
                  <a:pt x="772693" y="2362296"/>
                </a:cubicBezTo>
                <a:cubicBezTo>
                  <a:pt x="746194" y="2358441"/>
                  <a:pt x="775111" y="2321343"/>
                  <a:pt x="764846" y="2307129"/>
                </a:cubicBezTo>
                <a:cubicBezTo>
                  <a:pt x="770536" y="2296361"/>
                  <a:pt x="776068" y="2284903"/>
                  <a:pt x="781226" y="2272947"/>
                </a:cubicBezTo>
                <a:lnTo>
                  <a:pt x="783960" y="2265753"/>
                </a:lnTo>
                <a:lnTo>
                  <a:pt x="783783" y="2265478"/>
                </a:lnTo>
                <a:cubicBezTo>
                  <a:pt x="783882" y="2263635"/>
                  <a:pt x="784595" y="2261166"/>
                  <a:pt x="786206" y="2257630"/>
                </a:cubicBezTo>
                <a:lnTo>
                  <a:pt x="788946" y="2252635"/>
                </a:lnTo>
                <a:lnTo>
                  <a:pt x="794250" y="2238675"/>
                </a:lnTo>
                <a:cubicBezTo>
                  <a:pt x="794345" y="2236784"/>
                  <a:pt x="794441" y="2234894"/>
                  <a:pt x="794536" y="2233003"/>
                </a:cubicBezTo>
                <a:lnTo>
                  <a:pt x="792429" y="2229498"/>
                </a:lnTo>
                <a:lnTo>
                  <a:pt x="793227" y="2228401"/>
                </a:lnTo>
                <a:cubicBezTo>
                  <a:pt x="801728" y="2221696"/>
                  <a:pt x="809796" y="2223226"/>
                  <a:pt x="795299" y="2197903"/>
                </a:cubicBezTo>
                <a:cubicBezTo>
                  <a:pt x="811549" y="2180402"/>
                  <a:pt x="801510" y="2168206"/>
                  <a:pt x="808822" y="2134368"/>
                </a:cubicBezTo>
                <a:cubicBezTo>
                  <a:pt x="821032" y="2126284"/>
                  <a:pt x="822222" y="2114075"/>
                  <a:pt x="820138" y="2099989"/>
                </a:cubicBezTo>
                <a:cubicBezTo>
                  <a:pt x="834727" y="2072002"/>
                  <a:pt x="836697" y="2038973"/>
                  <a:pt x="847225" y="2003626"/>
                </a:cubicBezTo>
                <a:cubicBezTo>
                  <a:pt x="870411" y="1973216"/>
                  <a:pt x="860120" y="1942957"/>
                  <a:pt x="871446" y="1905232"/>
                </a:cubicBezTo>
                <a:cubicBezTo>
                  <a:pt x="899662" y="1884744"/>
                  <a:pt x="866560" y="1869681"/>
                  <a:pt x="866894" y="1846725"/>
                </a:cubicBezTo>
                <a:lnTo>
                  <a:pt x="868241" y="1841071"/>
                </a:lnTo>
                <a:lnTo>
                  <a:pt x="875742" y="1828958"/>
                </a:lnTo>
                <a:lnTo>
                  <a:pt x="879192" y="1824953"/>
                </a:lnTo>
                <a:lnTo>
                  <a:pt x="882790" y="1817574"/>
                </a:lnTo>
                <a:lnTo>
                  <a:pt x="886658" y="1811329"/>
                </a:lnTo>
                <a:cubicBezTo>
                  <a:pt x="893642" y="1801193"/>
                  <a:pt x="900872" y="1791712"/>
                  <a:pt x="908112" y="1782991"/>
                </a:cubicBezTo>
                <a:cubicBezTo>
                  <a:pt x="901486" y="1764538"/>
                  <a:pt x="1045081" y="1767511"/>
                  <a:pt x="1021695" y="1753240"/>
                </a:cubicBezTo>
                <a:cubicBezTo>
                  <a:pt x="1050351" y="1710564"/>
                  <a:pt x="1079859" y="1626787"/>
                  <a:pt x="1109428" y="1570998"/>
                </a:cubicBezTo>
                <a:cubicBezTo>
                  <a:pt x="1095060" y="1528987"/>
                  <a:pt x="1220038" y="1416281"/>
                  <a:pt x="1250520" y="1425857"/>
                </a:cubicBezTo>
                <a:cubicBezTo>
                  <a:pt x="1270355" y="1392742"/>
                  <a:pt x="1375441" y="1360253"/>
                  <a:pt x="1397360" y="1313547"/>
                </a:cubicBezTo>
                <a:lnTo>
                  <a:pt x="1496269" y="1094720"/>
                </a:lnTo>
                <a:cubicBezTo>
                  <a:pt x="1516164" y="1015803"/>
                  <a:pt x="1525308" y="965866"/>
                  <a:pt x="1516735" y="913489"/>
                </a:cubicBezTo>
                <a:cubicBezTo>
                  <a:pt x="1526909" y="905284"/>
                  <a:pt x="1519732" y="816693"/>
                  <a:pt x="1518279" y="802489"/>
                </a:cubicBezTo>
                <a:cubicBezTo>
                  <a:pt x="1525486" y="739008"/>
                  <a:pt x="1570345" y="641350"/>
                  <a:pt x="1589359" y="598702"/>
                </a:cubicBezTo>
                <a:cubicBezTo>
                  <a:pt x="1627631" y="531968"/>
                  <a:pt x="1653787" y="428652"/>
                  <a:pt x="1674468" y="380053"/>
                </a:cubicBezTo>
                <a:cubicBezTo>
                  <a:pt x="1702374" y="337186"/>
                  <a:pt x="1663464" y="346077"/>
                  <a:pt x="1713442" y="307108"/>
                </a:cubicBezTo>
                <a:cubicBezTo>
                  <a:pt x="1709247" y="293750"/>
                  <a:pt x="1712921" y="286239"/>
                  <a:pt x="1723372" y="277643"/>
                </a:cubicBezTo>
                <a:cubicBezTo>
                  <a:pt x="1736363" y="256271"/>
                  <a:pt x="1716219" y="239710"/>
                  <a:pt x="1740253" y="228503"/>
                </a:cubicBezTo>
                <a:cubicBezTo>
                  <a:pt x="1727703" y="222673"/>
                  <a:pt x="1759694" y="183008"/>
                  <a:pt x="1743263" y="182970"/>
                </a:cubicBezTo>
                <a:cubicBezTo>
                  <a:pt x="1741915" y="159720"/>
                  <a:pt x="1761363" y="167348"/>
                  <a:pt x="1761186" y="145367"/>
                </a:cubicBezTo>
                <a:cubicBezTo>
                  <a:pt x="1768291" y="127518"/>
                  <a:pt x="1767039" y="165048"/>
                  <a:pt x="1777775" y="148014"/>
                </a:cubicBezTo>
                <a:cubicBezTo>
                  <a:pt x="1788927" y="125594"/>
                  <a:pt x="1807822" y="143605"/>
                  <a:pt x="1792914" y="104094"/>
                </a:cubicBezTo>
                <a:cubicBezTo>
                  <a:pt x="1811329" y="87027"/>
                  <a:pt x="1802901" y="72355"/>
                  <a:pt x="1814516" y="36224"/>
                </a:cubicBezTo>
                <a:lnTo>
                  <a:pt x="1821598" y="28008"/>
                </a:lnTo>
                <a:lnTo>
                  <a:pt x="1813947" y="11863"/>
                </a:lnTo>
                <a:cubicBezTo>
                  <a:pt x="1814274" y="7909"/>
                  <a:pt x="1814602" y="3954"/>
                  <a:pt x="1814929" y="0"/>
                </a:cubicBezTo>
                <a:close/>
              </a:path>
            </a:pathLst>
          </a:custGeom>
          <a:solidFill>
            <a:srgbClr val="82766A">
              <a:alpha val="13725"/>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91" name="Google Shape;91;p1"/>
          <p:cNvSpPr/>
          <p:nvPr/>
        </p:nvSpPr>
        <p:spPr>
          <a:xfrm>
            <a:off x="8284191" y="659630"/>
            <a:ext cx="3239494" cy="5534594"/>
          </a:xfrm>
          <a:custGeom>
            <a:avLst/>
            <a:gdLst/>
            <a:ahLst/>
            <a:cxnLst/>
            <a:rect l="l" t="t" r="r" b="b"/>
            <a:pathLst>
              <a:path w="2400300" h="2400300" extrusionOk="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srgbClr val="000000">
                <a:alpha val="2549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92" name="Google Shape;92;p1" descr="bpsi-logo[1]"/>
          <p:cNvPicPr preferRelativeResize="0">
            <a:picLocks noGrp="1"/>
          </p:cNvPicPr>
          <p:nvPr>
            <p:ph type="title"/>
          </p:nvPr>
        </p:nvPicPr>
        <p:blipFill rotWithShape="1">
          <a:blip r:embed="rId7">
            <a:alphaModFix/>
          </a:blip>
          <a:srcRect/>
          <a:stretch/>
        </p:blipFill>
        <p:spPr>
          <a:xfrm>
            <a:off x="8501580" y="1689809"/>
            <a:ext cx="2792519" cy="807276"/>
          </a:xfrm>
          <a:prstGeom prst="rect">
            <a:avLst/>
          </a:prstGeom>
          <a:noFill/>
          <a:ln>
            <a:noFill/>
          </a:ln>
        </p:spPr>
      </p:pic>
      <p:pic>
        <p:nvPicPr>
          <p:cNvPr id="93" name="Google Shape;93;p1" descr="Barnet logo[1]"/>
          <p:cNvPicPr preferRelativeResize="0"/>
          <p:nvPr/>
        </p:nvPicPr>
        <p:blipFill rotWithShape="1">
          <a:blip r:embed="rId8">
            <a:alphaModFix/>
          </a:blip>
          <a:srcRect/>
          <a:stretch/>
        </p:blipFill>
        <p:spPr>
          <a:xfrm>
            <a:off x="8589907" y="3502811"/>
            <a:ext cx="2615864" cy="2452373"/>
          </a:xfrm>
          <a:prstGeom prst="rect">
            <a:avLst/>
          </a:prstGeom>
          <a:noFill/>
          <a:ln>
            <a:noFill/>
          </a:ln>
        </p:spPr>
      </p:pic>
      <p:sp>
        <p:nvSpPr>
          <p:cNvPr id="94" name="Google Shape;94;p1"/>
          <p:cNvSpPr/>
          <p:nvPr/>
        </p:nvSpPr>
        <p:spPr>
          <a:xfrm>
            <a:off x="9349196" y="6091709"/>
            <a:ext cx="1153127" cy="428984"/>
          </a:xfrm>
          <a:custGeom>
            <a:avLst/>
            <a:gdLst/>
            <a:ahLst/>
            <a:cxnLst/>
            <a:rect l="l" t="t" r="r" b="b"/>
            <a:pathLst>
              <a:path w="2201784" h="594531" extrusionOk="0">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4862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95" name="Google Shape;95;p1"/>
          <p:cNvSpPr txBox="1"/>
          <p:nvPr/>
        </p:nvSpPr>
        <p:spPr>
          <a:xfrm>
            <a:off x="1137035" y="563299"/>
            <a:ext cx="6587518" cy="1330841"/>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376092"/>
              </a:buClr>
              <a:buSzPts val="3600"/>
              <a:buFont typeface="Calibri"/>
              <a:buNone/>
            </a:pPr>
            <a:r>
              <a:rPr lang="en-US" sz="4400" b="1" i="0" u="none" strike="noStrike" cap="none">
                <a:solidFill>
                  <a:srgbClr val="002060"/>
                </a:solidFill>
                <a:latin typeface="Calibri"/>
                <a:ea typeface="Calibri"/>
                <a:cs typeface="Calibri"/>
                <a:sym typeface="Calibri"/>
              </a:rPr>
              <a:t>BPSS</a:t>
            </a:r>
            <a:endParaRPr sz="4400" b="0" i="0" u="none" strike="noStrike" cap="none">
              <a:solidFill>
                <a:srgbClr val="00206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Date	Event	Time	Venue</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24th September	Bronze Ambassador Training	8:30 - 12	Church Hill</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6th October	C4L Multi skill festival	8am - 3pm	Hendon LC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8th October	KS1 Inclusion Festival	12:30 - 3pm	Copthall LC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9th October	Y5/6 Hockey Festival	10am - 12noon	Southgate HC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12th October	Primary Dodgeball	8:30 - 12	Copthall LC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14th October	BERFC Yr5 T1	12 - 3pm	BERFC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15th October	Primary Cross Country	9.30-12; 1-3	Copthall Playing Fields</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3rd November	"Come try it" Boccia	8:30 - 3pm	Copthall LC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11th November	Primary Rugby	9.30am 	FRFC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12th November	Yr5&amp;6 Girls Football	am &amp; pm	Compton</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16th November	Yr5&amp;6 Primary Netball	9:30 - 3	Copthall School</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18th November	BBN1	8am - 3pm	Hendon LC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26th November	Primary Football Mixed	am &amp; pm	Compton</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4th Decemeber	Primary SHA	am &amp; pm	Copthall LC</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r>
              <a:rPr lang="en-US">
                <a:solidFill>
                  <a:schemeClr val="lt1"/>
                </a:solidFill>
              </a:rPr>
              <a:t>8th December	KS1 C4L Winter Festival	8am - 3pm	Stone X</a:t>
            </a:r>
            <a:endParaRPr>
              <a:solidFill>
                <a:schemeClr val="lt1"/>
              </a:solidFill>
            </a:endParaRPr>
          </a:p>
          <a:p>
            <a:pPr marL="0" marR="0" lvl="0" indent="0" algn="ctr" rtl="0">
              <a:lnSpc>
                <a:spcPct val="100000"/>
              </a:lnSpc>
              <a:spcBef>
                <a:spcPts val="0"/>
              </a:spcBef>
              <a:spcAft>
                <a:spcPts val="0"/>
              </a:spcAft>
              <a:buClr>
                <a:srgbClr val="000000"/>
              </a:buClr>
              <a:buSzPts val="1400"/>
              <a:buFont typeface="Arial"/>
              <a:buNone/>
            </a:pPr>
            <a:endParaRPr>
              <a:solidFill>
                <a:schemeClr val="lt1"/>
              </a:solidFill>
            </a:endParaRPr>
          </a:p>
        </p:txBody>
      </p:sp>
      <p:sp>
        <p:nvSpPr>
          <p:cNvPr id="101" name="Google Shape;101;p3"/>
          <p:cNvSpPr/>
          <p:nvPr/>
        </p:nvSpPr>
        <p:spPr>
          <a:xfrm>
            <a:off x="8504518" y="0"/>
            <a:ext cx="3687482" cy="6858000"/>
          </a:xfrm>
          <a:custGeom>
            <a:avLst/>
            <a:gdLst/>
            <a:ahLst/>
            <a:cxnLst/>
            <a:rect l="l" t="t" r="r" b="b"/>
            <a:pathLst>
              <a:path w="4376835" h="6858000" extrusionOk="0">
                <a:moveTo>
                  <a:pt x="1814929" y="0"/>
                </a:moveTo>
                <a:lnTo>
                  <a:pt x="4376835" y="0"/>
                </a:lnTo>
                <a:lnTo>
                  <a:pt x="4376835" y="6858000"/>
                </a:lnTo>
                <a:lnTo>
                  <a:pt x="0" y="6858000"/>
                </a:lnTo>
                <a:lnTo>
                  <a:pt x="2310" y="6853652"/>
                </a:lnTo>
                <a:cubicBezTo>
                  <a:pt x="29810" y="6805010"/>
                  <a:pt x="56276" y="6770828"/>
                  <a:pt x="91006" y="6620968"/>
                </a:cubicBezTo>
                <a:cubicBezTo>
                  <a:pt x="94381" y="6612671"/>
                  <a:pt x="81335" y="6443221"/>
                  <a:pt x="81892" y="6435659"/>
                </a:cubicBezTo>
                <a:lnTo>
                  <a:pt x="80998" y="6414855"/>
                </a:lnTo>
                <a:lnTo>
                  <a:pt x="75836" y="6409671"/>
                </a:lnTo>
                <a:lnTo>
                  <a:pt x="77989" y="6396556"/>
                </a:lnTo>
                <a:lnTo>
                  <a:pt x="77374" y="6392981"/>
                </a:lnTo>
                <a:cubicBezTo>
                  <a:pt x="76172" y="6386157"/>
                  <a:pt x="75177" y="6379394"/>
                  <a:pt x="75036" y="6372572"/>
                </a:cubicBezTo>
                <a:cubicBezTo>
                  <a:pt x="102194" y="6377497"/>
                  <a:pt x="78306" y="6315359"/>
                  <a:pt x="99554" y="6331118"/>
                </a:cubicBezTo>
                <a:cubicBezTo>
                  <a:pt x="103496" y="6294492"/>
                  <a:pt x="122687" y="6319101"/>
                  <a:pt x="105442" y="6278374"/>
                </a:cubicBezTo>
                <a:cubicBezTo>
                  <a:pt x="113996" y="6231380"/>
                  <a:pt x="151354" y="6216149"/>
                  <a:pt x="172914" y="6144628"/>
                </a:cubicBezTo>
                <a:cubicBezTo>
                  <a:pt x="184454" y="6105934"/>
                  <a:pt x="219188" y="6021085"/>
                  <a:pt x="264181" y="5952072"/>
                </a:cubicBezTo>
                <a:cubicBezTo>
                  <a:pt x="320644" y="5872108"/>
                  <a:pt x="367070" y="5761141"/>
                  <a:pt x="423554" y="5679532"/>
                </a:cubicBezTo>
                <a:cubicBezTo>
                  <a:pt x="444226" y="5585128"/>
                  <a:pt x="413383" y="5567997"/>
                  <a:pt x="434055" y="5473593"/>
                </a:cubicBezTo>
                <a:cubicBezTo>
                  <a:pt x="395274" y="5386145"/>
                  <a:pt x="472046" y="5302014"/>
                  <a:pt x="403759" y="5215514"/>
                </a:cubicBezTo>
                <a:lnTo>
                  <a:pt x="367284" y="5066430"/>
                </a:lnTo>
                <a:lnTo>
                  <a:pt x="317365" y="5016642"/>
                </a:lnTo>
                <a:cubicBezTo>
                  <a:pt x="318092" y="5012746"/>
                  <a:pt x="318190" y="5010215"/>
                  <a:pt x="317834" y="5008528"/>
                </a:cubicBezTo>
                <a:lnTo>
                  <a:pt x="317591" y="5008366"/>
                </a:lnTo>
                <a:lnTo>
                  <a:pt x="318532" y="5000689"/>
                </a:lnTo>
                <a:cubicBezTo>
                  <a:pt x="320705" y="4987649"/>
                  <a:pt x="323377" y="4974877"/>
                  <a:pt x="326373" y="4962649"/>
                </a:cubicBezTo>
                <a:lnTo>
                  <a:pt x="304517" y="4845612"/>
                </a:lnTo>
                <a:lnTo>
                  <a:pt x="312138" y="4821435"/>
                </a:lnTo>
                <a:lnTo>
                  <a:pt x="314669" y="4809154"/>
                </a:lnTo>
                <a:lnTo>
                  <a:pt x="318283" y="4805250"/>
                </a:lnTo>
                <a:cubicBezTo>
                  <a:pt x="320578" y="4801275"/>
                  <a:pt x="321790" y="4795888"/>
                  <a:pt x="320547" y="4787345"/>
                </a:cubicBezTo>
                <a:lnTo>
                  <a:pt x="319715" y="4785453"/>
                </a:lnTo>
                <a:lnTo>
                  <a:pt x="325649" y="4770073"/>
                </a:lnTo>
                <a:cubicBezTo>
                  <a:pt x="328268" y="4765017"/>
                  <a:pt x="331488" y="4760402"/>
                  <a:pt x="335542" y="4756450"/>
                </a:cubicBezTo>
                <a:cubicBezTo>
                  <a:pt x="318003" y="4709762"/>
                  <a:pt x="339666" y="4659972"/>
                  <a:pt x="339391" y="4606479"/>
                </a:cubicBezTo>
                <a:cubicBezTo>
                  <a:pt x="308820" y="4587919"/>
                  <a:pt x="353653" y="4488685"/>
                  <a:pt x="385485" y="4470620"/>
                </a:cubicBezTo>
                <a:cubicBezTo>
                  <a:pt x="349272" y="4475654"/>
                  <a:pt x="434439" y="4343750"/>
                  <a:pt x="386474" y="4389388"/>
                </a:cubicBezTo>
                <a:cubicBezTo>
                  <a:pt x="390773" y="4370356"/>
                  <a:pt x="377813" y="4353317"/>
                  <a:pt x="365661" y="4365498"/>
                </a:cubicBezTo>
                <a:cubicBezTo>
                  <a:pt x="393730" y="4305427"/>
                  <a:pt x="374276" y="4225895"/>
                  <a:pt x="389339" y="4160513"/>
                </a:cubicBezTo>
                <a:cubicBezTo>
                  <a:pt x="364366" y="4129844"/>
                  <a:pt x="388282" y="4144911"/>
                  <a:pt x="385403" y="4109650"/>
                </a:cubicBezTo>
                <a:cubicBezTo>
                  <a:pt x="409735" y="4115762"/>
                  <a:pt x="374071" y="4068016"/>
                  <a:pt x="402327" y="4061824"/>
                </a:cubicBezTo>
                <a:cubicBezTo>
                  <a:pt x="400908" y="4055602"/>
                  <a:pt x="398642" y="4049772"/>
                  <a:pt x="396156" y="4043965"/>
                </a:cubicBezTo>
                <a:lnTo>
                  <a:pt x="394868" y="4040920"/>
                </a:lnTo>
                <a:cubicBezTo>
                  <a:pt x="394773" y="4036613"/>
                  <a:pt x="394679" y="4032307"/>
                  <a:pt x="394584" y="4028000"/>
                </a:cubicBezTo>
                <a:lnTo>
                  <a:pt x="388418" y="4025270"/>
                </a:lnTo>
                <a:lnTo>
                  <a:pt x="383628" y="4006478"/>
                </a:lnTo>
                <a:cubicBezTo>
                  <a:pt x="382774" y="3999299"/>
                  <a:pt x="382957" y="3991408"/>
                  <a:pt x="384802" y="3982442"/>
                </a:cubicBezTo>
                <a:cubicBezTo>
                  <a:pt x="401416" y="3951445"/>
                  <a:pt x="375209" y="3905701"/>
                  <a:pt x="397167" y="3867331"/>
                </a:cubicBezTo>
                <a:cubicBezTo>
                  <a:pt x="403057" y="3853072"/>
                  <a:pt x="407915" y="3808030"/>
                  <a:pt x="400691" y="3798966"/>
                </a:cubicBezTo>
                <a:cubicBezTo>
                  <a:pt x="400026" y="3789462"/>
                  <a:pt x="404255" y="3778712"/>
                  <a:pt x="395946" y="3773791"/>
                </a:cubicBezTo>
                <a:cubicBezTo>
                  <a:pt x="386179" y="3765922"/>
                  <a:pt x="406502" y="3734262"/>
                  <a:pt x="393410" y="3738098"/>
                </a:cubicBezTo>
                <a:cubicBezTo>
                  <a:pt x="407431" y="3715587"/>
                  <a:pt x="387387" y="3695630"/>
                  <a:pt x="384223" y="3675719"/>
                </a:cubicBezTo>
                <a:cubicBezTo>
                  <a:pt x="390897" y="3666933"/>
                  <a:pt x="389284" y="3656428"/>
                  <a:pt x="386290" y="3642763"/>
                </a:cubicBezTo>
                <a:lnTo>
                  <a:pt x="382514" y="3624093"/>
                </a:lnTo>
                <a:lnTo>
                  <a:pt x="383976" y="3616602"/>
                </a:lnTo>
                <a:cubicBezTo>
                  <a:pt x="384920" y="3607445"/>
                  <a:pt x="385162" y="3599012"/>
                  <a:pt x="385517" y="3591527"/>
                </a:cubicBezTo>
                <a:lnTo>
                  <a:pt x="387146" y="3577241"/>
                </a:lnTo>
                <a:lnTo>
                  <a:pt x="388068" y="3571585"/>
                </a:lnTo>
                <a:lnTo>
                  <a:pt x="395496" y="3559720"/>
                </a:lnTo>
                <a:cubicBezTo>
                  <a:pt x="395326" y="3554162"/>
                  <a:pt x="395155" y="3548605"/>
                  <a:pt x="394985" y="3543047"/>
                </a:cubicBezTo>
                <a:lnTo>
                  <a:pt x="403028" y="3525651"/>
                </a:lnTo>
                <a:cubicBezTo>
                  <a:pt x="401413" y="3524354"/>
                  <a:pt x="399963" y="3522692"/>
                  <a:pt x="398728" y="3520715"/>
                </a:cubicBezTo>
                <a:lnTo>
                  <a:pt x="395530" y="3505412"/>
                </a:lnTo>
                <a:lnTo>
                  <a:pt x="402719" y="3493445"/>
                </a:lnTo>
                <a:cubicBezTo>
                  <a:pt x="393264" y="3491751"/>
                  <a:pt x="405480" y="3478925"/>
                  <a:pt x="409328" y="3467406"/>
                </a:cubicBezTo>
                <a:cubicBezTo>
                  <a:pt x="409316" y="3464948"/>
                  <a:pt x="409304" y="3462491"/>
                  <a:pt x="409292" y="3460033"/>
                </a:cubicBezTo>
                <a:lnTo>
                  <a:pt x="419755" y="3435495"/>
                </a:lnTo>
                <a:cubicBezTo>
                  <a:pt x="424399" y="3421940"/>
                  <a:pt x="427905" y="3408759"/>
                  <a:pt x="430771" y="3395884"/>
                </a:cubicBezTo>
                <a:lnTo>
                  <a:pt x="439140" y="3350083"/>
                </a:lnTo>
                <a:lnTo>
                  <a:pt x="446544" y="3337690"/>
                </a:lnTo>
                <a:cubicBezTo>
                  <a:pt x="456457" y="3308602"/>
                  <a:pt x="453892" y="3271850"/>
                  <a:pt x="470731" y="3254519"/>
                </a:cubicBezTo>
                <a:cubicBezTo>
                  <a:pt x="474589" y="3246460"/>
                  <a:pt x="476699" y="3238700"/>
                  <a:pt x="477713" y="3231166"/>
                </a:cubicBezTo>
                <a:cubicBezTo>
                  <a:pt x="477838" y="3224198"/>
                  <a:pt x="477962" y="3217230"/>
                  <a:pt x="478087" y="3210262"/>
                </a:cubicBezTo>
                <a:lnTo>
                  <a:pt x="473269" y="3204689"/>
                </a:lnTo>
                <a:lnTo>
                  <a:pt x="476207" y="3191713"/>
                </a:lnTo>
                <a:cubicBezTo>
                  <a:pt x="476076" y="3190504"/>
                  <a:pt x="475944" y="3189294"/>
                  <a:pt x="475813" y="3188085"/>
                </a:cubicBezTo>
                <a:cubicBezTo>
                  <a:pt x="475032" y="3181161"/>
                  <a:pt x="474456" y="3174312"/>
                  <a:pt x="474728" y="3167471"/>
                </a:cubicBezTo>
                <a:cubicBezTo>
                  <a:pt x="501422" y="3174421"/>
                  <a:pt x="481450" y="3110410"/>
                  <a:pt x="501612" y="3127774"/>
                </a:cubicBezTo>
                <a:cubicBezTo>
                  <a:pt x="507757" y="3091380"/>
                  <a:pt x="525334" y="3117454"/>
                  <a:pt x="510667" y="3075380"/>
                </a:cubicBezTo>
                <a:cubicBezTo>
                  <a:pt x="540230" y="3017365"/>
                  <a:pt x="542544" y="2929274"/>
                  <a:pt x="582379" y="2882573"/>
                </a:cubicBezTo>
                <a:cubicBezTo>
                  <a:pt x="568549" y="2889043"/>
                  <a:pt x="561213" y="2866095"/>
                  <a:pt x="569744" y="2849169"/>
                </a:cubicBezTo>
                <a:cubicBezTo>
                  <a:pt x="515752" y="2872293"/>
                  <a:pt x="624181" y="2780662"/>
                  <a:pt x="590685" y="2768869"/>
                </a:cubicBezTo>
                <a:cubicBezTo>
                  <a:pt x="623497" y="2765674"/>
                  <a:pt x="687935" y="2687815"/>
                  <a:pt x="665292" y="2655182"/>
                </a:cubicBezTo>
                <a:cubicBezTo>
                  <a:pt x="678257" y="2601873"/>
                  <a:pt x="709847" y="2562423"/>
                  <a:pt x="705757" y="2507872"/>
                </a:cubicBezTo>
                <a:cubicBezTo>
                  <a:pt x="710343" y="2505822"/>
                  <a:pt x="714351" y="2502730"/>
                  <a:pt x="717932" y="2498916"/>
                </a:cubicBezTo>
                <a:lnTo>
                  <a:pt x="727017" y="2486382"/>
                </a:lnTo>
                <a:lnTo>
                  <a:pt x="726741" y="2484113"/>
                </a:lnTo>
                <a:cubicBezTo>
                  <a:pt x="727745" y="2475043"/>
                  <a:pt x="730155" y="2470249"/>
                  <a:pt x="733179" y="2467361"/>
                </a:cubicBezTo>
                <a:lnTo>
                  <a:pt x="737364" y="2465156"/>
                </a:lnTo>
                <a:lnTo>
                  <a:pt x="742650" y="2454122"/>
                </a:lnTo>
                <a:lnTo>
                  <a:pt x="755408" y="2433619"/>
                </a:lnTo>
                <a:cubicBezTo>
                  <a:pt x="755471" y="2431955"/>
                  <a:pt x="755535" y="2430290"/>
                  <a:pt x="755598" y="2428626"/>
                </a:cubicBezTo>
                <a:lnTo>
                  <a:pt x="771418" y="2395899"/>
                </a:lnTo>
                <a:lnTo>
                  <a:pt x="770593" y="2394897"/>
                </a:lnTo>
                <a:cubicBezTo>
                  <a:pt x="769106" y="2391905"/>
                  <a:pt x="768688" y="2388289"/>
                  <a:pt x="770497" y="2383267"/>
                </a:cubicBezTo>
                <a:cubicBezTo>
                  <a:pt x="752441" y="2382908"/>
                  <a:pt x="765761" y="2377071"/>
                  <a:pt x="772693" y="2362296"/>
                </a:cubicBezTo>
                <a:cubicBezTo>
                  <a:pt x="746194" y="2358441"/>
                  <a:pt x="775111" y="2321343"/>
                  <a:pt x="764846" y="2307129"/>
                </a:cubicBezTo>
                <a:cubicBezTo>
                  <a:pt x="770536" y="2296361"/>
                  <a:pt x="776068" y="2284903"/>
                  <a:pt x="781226" y="2272947"/>
                </a:cubicBezTo>
                <a:lnTo>
                  <a:pt x="783960" y="2265753"/>
                </a:lnTo>
                <a:lnTo>
                  <a:pt x="783783" y="2265478"/>
                </a:lnTo>
                <a:cubicBezTo>
                  <a:pt x="783882" y="2263635"/>
                  <a:pt x="784595" y="2261166"/>
                  <a:pt x="786206" y="2257630"/>
                </a:cubicBezTo>
                <a:lnTo>
                  <a:pt x="788946" y="2252635"/>
                </a:lnTo>
                <a:lnTo>
                  <a:pt x="794250" y="2238675"/>
                </a:lnTo>
                <a:cubicBezTo>
                  <a:pt x="794345" y="2236784"/>
                  <a:pt x="794441" y="2234894"/>
                  <a:pt x="794536" y="2233003"/>
                </a:cubicBezTo>
                <a:lnTo>
                  <a:pt x="792429" y="2229498"/>
                </a:lnTo>
                <a:lnTo>
                  <a:pt x="793227" y="2228401"/>
                </a:lnTo>
                <a:cubicBezTo>
                  <a:pt x="801728" y="2221696"/>
                  <a:pt x="809796" y="2223226"/>
                  <a:pt x="795299" y="2197903"/>
                </a:cubicBezTo>
                <a:cubicBezTo>
                  <a:pt x="811549" y="2180402"/>
                  <a:pt x="801510" y="2168206"/>
                  <a:pt x="808822" y="2134368"/>
                </a:cubicBezTo>
                <a:cubicBezTo>
                  <a:pt x="821032" y="2126284"/>
                  <a:pt x="822222" y="2114075"/>
                  <a:pt x="820138" y="2099989"/>
                </a:cubicBezTo>
                <a:cubicBezTo>
                  <a:pt x="834727" y="2072002"/>
                  <a:pt x="836697" y="2038973"/>
                  <a:pt x="847225" y="2003626"/>
                </a:cubicBezTo>
                <a:cubicBezTo>
                  <a:pt x="870411" y="1973216"/>
                  <a:pt x="860120" y="1942957"/>
                  <a:pt x="871446" y="1905232"/>
                </a:cubicBezTo>
                <a:cubicBezTo>
                  <a:pt x="899662" y="1884744"/>
                  <a:pt x="866560" y="1869681"/>
                  <a:pt x="866894" y="1846725"/>
                </a:cubicBezTo>
                <a:lnTo>
                  <a:pt x="868241" y="1841071"/>
                </a:lnTo>
                <a:lnTo>
                  <a:pt x="875742" y="1828958"/>
                </a:lnTo>
                <a:lnTo>
                  <a:pt x="879192" y="1824953"/>
                </a:lnTo>
                <a:lnTo>
                  <a:pt x="882790" y="1817574"/>
                </a:lnTo>
                <a:lnTo>
                  <a:pt x="886658" y="1811329"/>
                </a:lnTo>
                <a:cubicBezTo>
                  <a:pt x="893642" y="1801193"/>
                  <a:pt x="900872" y="1791712"/>
                  <a:pt x="908112" y="1782991"/>
                </a:cubicBezTo>
                <a:cubicBezTo>
                  <a:pt x="901486" y="1764538"/>
                  <a:pt x="1045081" y="1767511"/>
                  <a:pt x="1021695" y="1753240"/>
                </a:cubicBezTo>
                <a:cubicBezTo>
                  <a:pt x="1050351" y="1710564"/>
                  <a:pt x="1079859" y="1626787"/>
                  <a:pt x="1109428" y="1570998"/>
                </a:cubicBezTo>
                <a:cubicBezTo>
                  <a:pt x="1095060" y="1528987"/>
                  <a:pt x="1220038" y="1416281"/>
                  <a:pt x="1250520" y="1425857"/>
                </a:cubicBezTo>
                <a:cubicBezTo>
                  <a:pt x="1270355" y="1392742"/>
                  <a:pt x="1375441" y="1360253"/>
                  <a:pt x="1397360" y="1313547"/>
                </a:cubicBezTo>
                <a:lnTo>
                  <a:pt x="1496269" y="1094720"/>
                </a:lnTo>
                <a:cubicBezTo>
                  <a:pt x="1516164" y="1015803"/>
                  <a:pt x="1525308" y="965866"/>
                  <a:pt x="1516735" y="913489"/>
                </a:cubicBezTo>
                <a:cubicBezTo>
                  <a:pt x="1526909" y="905284"/>
                  <a:pt x="1519732" y="816693"/>
                  <a:pt x="1518279" y="802489"/>
                </a:cubicBezTo>
                <a:cubicBezTo>
                  <a:pt x="1525486" y="739008"/>
                  <a:pt x="1570345" y="641350"/>
                  <a:pt x="1589359" y="598702"/>
                </a:cubicBezTo>
                <a:cubicBezTo>
                  <a:pt x="1627631" y="531968"/>
                  <a:pt x="1653787" y="428652"/>
                  <a:pt x="1674468" y="380053"/>
                </a:cubicBezTo>
                <a:cubicBezTo>
                  <a:pt x="1702374" y="337186"/>
                  <a:pt x="1663464" y="346077"/>
                  <a:pt x="1713442" y="307108"/>
                </a:cubicBezTo>
                <a:cubicBezTo>
                  <a:pt x="1709247" y="293750"/>
                  <a:pt x="1712921" y="286239"/>
                  <a:pt x="1723372" y="277643"/>
                </a:cubicBezTo>
                <a:cubicBezTo>
                  <a:pt x="1736363" y="256271"/>
                  <a:pt x="1716219" y="239710"/>
                  <a:pt x="1740253" y="228503"/>
                </a:cubicBezTo>
                <a:cubicBezTo>
                  <a:pt x="1727703" y="222673"/>
                  <a:pt x="1759694" y="183008"/>
                  <a:pt x="1743263" y="182970"/>
                </a:cubicBezTo>
                <a:cubicBezTo>
                  <a:pt x="1741915" y="159720"/>
                  <a:pt x="1761363" y="167348"/>
                  <a:pt x="1761186" y="145367"/>
                </a:cubicBezTo>
                <a:cubicBezTo>
                  <a:pt x="1768291" y="127518"/>
                  <a:pt x="1767039" y="165048"/>
                  <a:pt x="1777775" y="148014"/>
                </a:cubicBezTo>
                <a:cubicBezTo>
                  <a:pt x="1788927" y="125594"/>
                  <a:pt x="1807822" y="143605"/>
                  <a:pt x="1792914" y="104094"/>
                </a:cubicBezTo>
                <a:cubicBezTo>
                  <a:pt x="1811329" y="87027"/>
                  <a:pt x="1802901" y="72355"/>
                  <a:pt x="1814516" y="36224"/>
                </a:cubicBezTo>
                <a:lnTo>
                  <a:pt x="1821598" y="28008"/>
                </a:lnTo>
                <a:lnTo>
                  <a:pt x="1813947" y="11863"/>
                </a:lnTo>
                <a:cubicBezTo>
                  <a:pt x="1814274" y="7909"/>
                  <a:pt x="1814602" y="3954"/>
                  <a:pt x="1814929" y="0"/>
                </a:cubicBezTo>
                <a:close/>
              </a:path>
            </a:pathLst>
          </a:custGeom>
          <a:solidFill>
            <a:srgbClr val="82766A">
              <a:alpha val="13725"/>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02" name="Google Shape;102;p3"/>
          <p:cNvSpPr/>
          <p:nvPr/>
        </p:nvSpPr>
        <p:spPr>
          <a:xfrm>
            <a:off x="9349196" y="6091709"/>
            <a:ext cx="1153127" cy="428984"/>
          </a:xfrm>
          <a:custGeom>
            <a:avLst/>
            <a:gdLst/>
            <a:ahLst/>
            <a:cxnLst/>
            <a:rect l="l" t="t" r="r" b="b"/>
            <a:pathLst>
              <a:path w="2201784" h="594531" extrusionOk="0">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4862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graphicFrame>
        <p:nvGraphicFramePr>
          <p:cNvPr id="103" name="Google Shape;103;p3"/>
          <p:cNvGraphicFramePr/>
          <p:nvPr/>
        </p:nvGraphicFramePr>
        <p:xfrm>
          <a:off x="582750" y="174563"/>
          <a:ext cx="11026500" cy="6476490"/>
        </p:xfrm>
        <a:graphic>
          <a:graphicData uri="http://schemas.openxmlformats.org/drawingml/2006/table">
            <a:tbl>
              <a:tblPr>
                <a:noFill/>
              </a:tblPr>
              <a:tblGrid>
                <a:gridCol w="2616775">
                  <a:extLst>
                    <a:ext uri="{9D8B030D-6E8A-4147-A177-3AD203B41FA5}">
                      <a16:colId xmlns:a16="http://schemas.microsoft.com/office/drawing/2014/main" val="20000"/>
                    </a:ext>
                  </a:extLst>
                </a:gridCol>
                <a:gridCol w="3435800">
                  <a:extLst>
                    <a:ext uri="{9D8B030D-6E8A-4147-A177-3AD203B41FA5}">
                      <a16:colId xmlns:a16="http://schemas.microsoft.com/office/drawing/2014/main" val="20001"/>
                    </a:ext>
                  </a:extLst>
                </a:gridCol>
                <a:gridCol w="2117450">
                  <a:extLst>
                    <a:ext uri="{9D8B030D-6E8A-4147-A177-3AD203B41FA5}">
                      <a16:colId xmlns:a16="http://schemas.microsoft.com/office/drawing/2014/main" val="20002"/>
                    </a:ext>
                  </a:extLst>
                </a:gridCol>
                <a:gridCol w="2856475">
                  <a:extLst>
                    <a:ext uri="{9D8B030D-6E8A-4147-A177-3AD203B41FA5}">
                      <a16:colId xmlns:a16="http://schemas.microsoft.com/office/drawing/2014/main" val="20003"/>
                    </a:ext>
                  </a:extLst>
                </a:gridCol>
              </a:tblGrid>
              <a:tr h="318375">
                <a:tc>
                  <a:txBody>
                    <a:bodyPr/>
                    <a:lstStyle/>
                    <a:p>
                      <a:pPr marL="0" lvl="0" indent="0" algn="l" rtl="0">
                        <a:spcBef>
                          <a:spcPts val="0"/>
                        </a:spcBef>
                        <a:spcAft>
                          <a:spcPts val="0"/>
                        </a:spcAft>
                        <a:buNone/>
                      </a:pPr>
                      <a:r>
                        <a:rPr lang="en-US" sz="1300"/>
                        <a:t>Date</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Event</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Time</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Venue</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18375">
                <a:tc>
                  <a:txBody>
                    <a:bodyPr/>
                    <a:lstStyle/>
                    <a:p>
                      <a:pPr marL="0" lvl="0" indent="0" algn="l" rtl="0">
                        <a:spcBef>
                          <a:spcPts val="0"/>
                        </a:spcBef>
                        <a:spcAft>
                          <a:spcPts val="0"/>
                        </a:spcAft>
                        <a:buNone/>
                      </a:pPr>
                      <a:r>
                        <a:rPr lang="en-US" sz="1300"/>
                        <a:t>24th September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Bronze Ambassador Training</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8:30 - 12</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Church Hill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18375">
                <a:tc>
                  <a:txBody>
                    <a:bodyPr/>
                    <a:lstStyle/>
                    <a:p>
                      <a:pPr marL="0" lvl="0" indent="0" algn="l" rtl="0">
                        <a:spcBef>
                          <a:spcPts val="0"/>
                        </a:spcBef>
                        <a:spcAft>
                          <a:spcPts val="0"/>
                        </a:spcAft>
                        <a:buNone/>
                      </a:pPr>
                      <a:r>
                        <a:rPr lang="en-US" sz="1300"/>
                        <a:t>6th October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C4L Multi skill festival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8am - 3pm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Hendon LC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18375">
                <a:tc>
                  <a:txBody>
                    <a:bodyPr/>
                    <a:lstStyle/>
                    <a:p>
                      <a:pPr marL="0" lvl="0" indent="0" algn="l" rtl="0">
                        <a:spcBef>
                          <a:spcPts val="0"/>
                        </a:spcBef>
                        <a:spcAft>
                          <a:spcPts val="0"/>
                        </a:spcAft>
                        <a:buNone/>
                      </a:pPr>
                      <a:r>
                        <a:rPr lang="en-US" sz="1300"/>
                        <a:t>8th October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KS1 Inclusion Festival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12:30 - 3pm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Copthall LC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18375">
                <a:tc>
                  <a:txBody>
                    <a:bodyPr/>
                    <a:lstStyle/>
                    <a:p>
                      <a:pPr marL="0" lvl="0" indent="0" algn="l" rtl="0">
                        <a:spcBef>
                          <a:spcPts val="0"/>
                        </a:spcBef>
                        <a:spcAft>
                          <a:spcPts val="0"/>
                        </a:spcAft>
                        <a:buNone/>
                      </a:pPr>
                      <a:r>
                        <a:rPr lang="en-US" sz="1300"/>
                        <a:t>9th October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Y5/6 Hockey Festival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10am - 12noon</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Southgate HC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18375">
                <a:tc>
                  <a:txBody>
                    <a:bodyPr/>
                    <a:lstStyle/>
                    <a:p>
                      <a:pPr marL="0" lvl="0" indent="0" algn="l" rtl="0">
                        <a:spcBef>
                          <a:spcPts val="0"/>
                        </a:spcBef>
                        <a:spcAft>
                          <a:spcPts val="0"/>
                        </a:spcAft>
                        <a:buNone/>
                      </a:pPr>
                      <a:r>
                        <a:rPr lang="en-US" sz="1300"/>
                        <a:t>12th October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Primary Dodgeball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8:30 - 12</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Copthall LC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18375">
                <a:tc>
                  <a:txBody>
                    <a:bodyPr/>
                    <a:lstStyle/>
                    <a:p>
                      <a:pPr marL="0" lvl="0" indent="0" algn="l" rtl="0">
                        <a:spcBef>
                          <a:spcPts val="0"/>
                        </a:spcBef>
                        <a:spcAft>
                          <a:spcPts val="0"/>
                        </a:spcAft>
                        <a:buNone/>
                      </a:pPr>
                      <a:r>
                        <a:rPr lang="en-US" sz="1300"/>
                        <a:t>14th October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BERFC Yr5 T1</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12 - 3pm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BERFC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18375">
                <a:tc>
                  <a:txBody>
                    <a:bodyPr/>
                    <a:lstStyle/>
                    <a:p>
                      <a:pPr marL="0" lvl="0" indent="0" algn="l" rtl="0">
                        <a:spcBef>
                          <a:spcPts val="0"/>
                        </a:spcBef>
                        <a:spcAft>
                          <a:spcPts val="0"/>
                        </a:spcAft>
                        <a:buNone/>
                      </a:pPr>
                      <a:r>
                        <a:rPr lang="en-US" sz="1300"/>
                        <a:t>15th October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Primary Cross Country</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9.30-12; 1-3</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Copthall Playing Fields</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18375">
                <a:tc>
                  <a:txBody>
                    <a:bodyPr/>
                    <a:lstStyle/>
                    <a:p>
                      <a:pPr marL="0" lvl="0" indent="0" algn="l" rtl="0">
                        <a:spcBef>
                          <a:spcPts val="0"/>
                        </a:spcBef>
                        <a:spcAft>
                          <a:spcPts val="0"/>
                        </a:spcAft>
                        <a:buNone/>
                      </a:pPr>
                      <a:r>
                        <a:rPr lang="en-US" sz="1300"/>
                        <a:t>3rd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"Come try it" Boccia</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8:30 - 3pm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Copthall LC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18375">
                <a:tc>
                  <a:txBody>
                    <a:bodyPr/>
                    <a:lstStyle/>
                    <a:p>
                      <a:pPr marL="0" lvl="0" indent="0" algn="l" rtl="0">
                        <a:spcBef>
                          <a:spcPts val="0"/>
                        </a:spcBef>
                        <a:spcAft>
                          <a:spcPts val="0"/>
                        </a:spcAft>
                        <a:buNone/>
                      </a:pPr>
                      <a:r>
                        <a:rPr lang="en-US" sz="1300"/>
                        <a:t>11th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Primary Rugby Years 5&amp;6</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9.30am </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FRFC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18375">
                <a:tc>
                  <a:txBody>
                    <a:bodyPr/>
                    <a:lstStyle/>
                    <a:p>
                      <a:pPr marL="0" lvl="0" indent="0" algn="l" rtl="0">
                        <a:spcBef>
                          <a:spcPts val="0"/>
                        </a:spcBef>
                        <a:spcAft>
                          <a:spcPts val="0"/>
                        </a:spcAft>
                        <a:buNone/>
                      </a:pPr>
                      <a:r>
                        <a:rPr lang="en-US" sz="1300"/>
                        <a:t>12th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Primary Rugby Years 3&amp;4</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9.30am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FRFC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r h="318375">
                <a:tc>
                  <a:txBody>
                    <a:bodyPr/>
                    <a:lstStyle/>
                    <a:p>
                      <a:pPr marL="0" lvl="0" indent="0" algn="l" rtl="0">
                        <a:spcBef>
                          <a:spcPts val="0"/>
                        </a:spcBef>
                        <a:spcAft>
                          <a:spcPts val="0"/>
                        </a:spcAft>
                        <a:buNone/>
                      </a:pPr>
                      <a:r>
                        <a:rPr lang="en-US" sz="1300"/>
                        <a:t>12th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Yr5&amp;6 Girls Football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am &amp; 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Compton</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1"/>
                  </a:ext>
                </a:extLst>
              </a:tr>
              <a:tr h="318375">
                <a:tc>
                  <a:txBody>
                    <a:bodyPr/>
                    <a:lstStyle/>
                    <a:p>
                      <a:pPr marL="0" lvl="0" indent="0" algn="l" rtl="0">
                        <a:spcBef>
                          <a:spcPts val="0"/>
                        </a:spcBef>
                        <a:spcAft>
                          <a:spcPts val="0"/>
                        </a:spcAft>
                        <a:buNone/>
                      </a:pPr>
                      <a:r>
                        <a:rPr lang="en-US" sz="1300"/>
                        <a:t>16th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Yr5&amp;6 Primary Netball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9:30 - 3</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Copthall School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2"/>
                  </a:ext>
                </a:extLst>
              </a:tr>
              <a:tr h="318375">
                <a:tc>
                  <a:txBody>
                    <a:bodyPr/>
                    <a:lstStyle/>
                    <a:p>
                      <a:pPr marL="0" lvl="0" indent="0" algn="l" rtl="0">
                        <a:spcBef>
                          <a:spcPts val="0"/>
                        </a:spcBef>
                        <a:spcAft>
                          <a:spcPts val="0"/>
                        </a:spcAft>
                        <a:buNone/>
                      </a:pPr>
                      <a:r>
                        <a:rPr lang="en-US" sz="1300"/>
                        <a:t>18th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BBN1</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8am - 3pm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Hendon LC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3"/>
                  </a:ext>
                </a:extLst>
              </a:tr>
              <a:tr h="318375">
                <a:tc>
                  <a:txBody>
                    <a:bodyPr/>
                    <a:lstStyle/>
                    <a:p>
                      <a:pPr marL="0" lvl="0" indent="0" algn="l" rtl="0">
                        <a:spcBef>
                          <a:spcPts val="0"/>
                        </a:spcBef>
                        <a:spcAft>
                          <a:spcPts val="0"/>
                        </a:spcAft>
                        <a:buNone/>
                      </a:pPr>
                      <a:r>
                        <a:rPr lang="en-US" sz="1300"/>
                        <a:t>26th November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Primary Football Mixed</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am &amp; 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Compton</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4"/>
                  </a:ext>
                </a:extLst>
              </a:tr>
              <a:tr h="318375">
                <a:tc>
                  <a:txBody>
                    <a:bodyPr/>
                    <a:lstStyle/>
                    <a:p>
                      <a:pPr marL="0" lvl="0" indent="0" algn="l" rtl="0">
                        <a:spcBef>
                          <a:spcPts val="0"/>
                        </a:spcBef>
                        <a:spcAft>
                          <a:spcPts val="0"/>
                        </a:spcAft>
                        <a:buNone/>
                      </a:pPr>
                      <a:r>
                        <a:rPr lang="en-US" sz="1300"/>
                        <a:t>4th December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Primary SHA</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am &amp; 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Copthall LC</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5"/>
                  </a:ext>
                </a:extLst>
              </a:tr>
              <a:tr h="318375">
                <a:tc>
                  <a:txBody>
                    <a:bodyPr/>
                    <a:lstStyle/>
                    <a:p>
                      <a:pPr marL="0" lvl="0" indent="0" algn="l" rtl="0">
                        <a:spcBef>
                          <a:spcPts val="0"/>
                        </a:spcBef>
                        <a:spcAft>
                          <a:spcPts val="0"/>
                        </a:spcAft>
                        <a:buNone/>
                      </a:pPr>
                      <a:r>
                        <a:rPr lang="en-US" sz="1300"/>
                        <a:t>8th December</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KS1 C4L Winter Festival</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8am - 3pm</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US" sz="1300"/>
                        <a:t>Stone X</a:t>
                      </a:r>
                      <a:endParaRPr sz="1300"/>
                    </a:p>
                  </a:txBody>
                  <a:tcPr marL="91425" marR="9142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6"/>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90000"/>
              </a:lnSpc>
              <a:spcBef>
                <a:spcPts val="300"/>
              </a:spcBef>
              <a:spcAft>
                <a:spcPts val="0"/>
              </a:spcAft>
              <a:buClr>
                <a:schemeClr val="dk1"/>
              </a:buClr>
              <a:buSzPts val="1600"/>
              <a:buFont typeface="Arial"/>
              <a:buNone/>
            </a:pPr>
            <a:endParaRPr sz="2000" b="1" i="0" u="sng" strike="noStrike" cap="none">
              <a:solidFill>
                <a:srgbClr val="262626"/>
              </a:solidFill>
              <a:latin typeface="Calibri"/>
              <a:ea typeface="Calibri"/>
              <a:cs typeface="Calibri"/>
              <a:sym typeface="Calibri"/>
            </a:endParaRPr>
          </a:p>
        </p:txBody>
      </p:sp>
      <p:sp>
        <p:nvSpPr>
          <p:cNvPr id="109" name="Google Shape;109;p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376092"/>
              </a:buClr>
              <a:buSzPts val="3600"/>
              <a:buFont typeface="Calibri"/>
              <a:buNone/>
            </a:pPr>
            <a:r>
              <a:rPr lang="en-US" b="1">
                <a:solidFill>
                  <a:srgbClr val="002060"/>
                </a:solidFill>
                <a:latin typeface="Calibri"/>
                <a:ea typeface="Calibri"/>
                <a:cs typeface="Calibri"/>
                <a:sym typeface="Calibri"/>
              </a:rPr>
              <a:t>BPSS Events</a:t>
            </a:r>
            <a:endParaRPr>
              <a:solidFill>
                <a:srgbClr val="002060"/>
              </a:solidFill>
            </a:endParaRPr>
          </a:p>
        </p:txBody>
      </p:sp>
      <p:sp>
        <p:nvSpPr>
          <p:cNvPr id="110" name="Google Shape;110;p2"/>
          <p:cNvSpPr/>
          <p:nvPr/>
        </p:nvSpPr>
        <p:spPr>
          <a:xfrm>
            <a:off x="8504518" y="0"/>
            <a:ext cx="3687482" cy="6858000"/>
          </a:xfrm>
          <a:custGeom>
            <a:avLst/>
            <a:gdLst/>
            <a:ahLst/>
            <a:cxnLst/>
            <a:rect l="l" t="t" r="r" b="b"/>
            <a:pathLst>
              <a:path w="4376835" h="6858000" extrusionOk="0">
                <a:moveTo>
                  <a:pt x="1814929" y="0"/>
                </a:moveTo>
                <a:lnTo>
                  <a:pt x="4376835" y="0"/>
                </a:lnTo>
                <a:lnTo>
                  <a:pt x="4376835" y="6858000"/>
                </a:lnTo>
                <a:lnTo>
                  <a:pt x="0" y="6858000"/>
                </a:lnTo>
                <a:lnTo>
                  <a:pt x="2310" y="6853652"/>
                </a:lnTo>
                <a:cubicBezTo>
                  <a:pt x="29810" y="6805010"/>
                  <a:pt x="56276" y="6770828"/>
                  <a:pt x="91006" y="6620968"/>
                </a:cubicBezTo>
                <a:cubicBezTo>
                  <a:pt x="94381" y="6612671"/>
                  <a:pt x="81335" y="6443221"/>
                  <a:pt x="81892" y="6435659"/>
                </a:cubicBezTo>
                <a:lnTo>
                  <a:pt x="80998" y="6414855"/>
                </a:lnTo>
                <a:lnTo>
                  <a:pt x="75836" y="6409671"/>
                </a:lnTo>
                <a:lnTo>
                  <a:pt x="77989" y="6396556"/>
                </a:lnTo>
                <a:lnTo>
                  <a:pt x="77374" y="6392981"/>
                </a:lnTo>
                <a:cubicBezTo>
                  <a:pt x="76172" y="6386157"/>
                  <a:pt x="75177" y="6379394"/>
                  <a:pt x="75036" y="6372572"/>
                </a:cubicBezTo>
                <a:cubicBezTo>
                  <a:pt x="102194" y="6377497"/>
                  <a:pt x="78306" y="6315359"/>
                  <a:pt x="99554" y="6331118"/>
                </a:cubicBezTo>
                <a:cubicBezTo>
                  <a:pt x="103496" y="6294492"/>
                  <a:pt x="122687" y="6319101"/>
                  <a:pt x="105442" y="6278374"/>
                </a:cubicBezTo>
                <a:cubicBezTo>
                  <a:pt x="113996" y="6231380"/>
                  <a:pt x="151354" y="6216149"/>
                  <a:pt x="172914" y="6144628"/>
                </a:cubicBezTo>
                <a:cubicBezTo>
                  <a:pt x="184454" y="6105934"/>
                  <a:pt x="219188" y="6021085"/>
                  <a:pt x="264181" y="5952072"/>
                </a:cubicBezTo>
                <a:cubicBezTo>
                  <a:pt x="320644" y="5872108"/>
                  <a:pt x="367070" y="5761141"/>
                  <a:pt x="423554" y="5679532"/>
                </a:cubicBezTo>
                <a:cubicBezTo>
                  <a:pt x="444226" y="5585128"/>
                  <a:pt x="413383" y="5567997"/>
                  <a:pt x="434055" y="5473593"/>
                </a:cubicBezTo>
                <a:cubicBezTo>
                  <a:pt x="395274" y="5386145"/>
                  <a:pt x="472046" y="5302014"/>
                  <a:pt x="403759" y="5215514"/>
                </a:cubicBezTo>
                <a:lnTo>
                  <a:pt x="367284" y="5066430"/>
                </a:lnTo>
                <a:lnTo>
                  <a:pt x="317365" y="5016642"/>
                </a:lnTo>
                <a:cubicBezTo>
                  <a:pt x="318092" y="5012746"/>
                  <a:pt x="318190" y="5010215"/>
                  <a:pt x="317834" y="5008528"/>
                </a:cubicBezTo>
                <a:lnTo>
                  <a:pt x="317591" y="5008366"/>
                </a:lnTo>
                <a:lnTo>
                  <a:pt x="318532" y="5000689"/>
                </a:lnTo>
                <a:cubicBezTo>
                  <a:pt x="320705" y="4987649"/>
                  <a:pt x="323377" y="4974877"/>
                  <a:pt x="326373" y="4962649"/>
                </a:cubicBezTo>
                <a:lnTo>
                  <a:pt x="304517" y="4845612"/>
                </a:lnTo>
                <a:lnTo>
                  <a:pt x="312138" y="4821435"/>
                </a:lnTo>
                <a:lnTo>
                  <a:pt x="314669" y="4809154"/>
                </a:lnTo>
                <a:lnTo>
                  <a:pt x="318283" y="4805250"/>
                </a:lnTo>
                <a:cubicBezTo>
                  <a:pt x="320578" y="4801275"/>
                  <a:pt x="321790" y="4795888"/>
                  <a:pt x="320547" y="4787345"/>
                </a:cubicBezTo>
                <a:lnTo>
                  <a:pt x="319715" y="4785453"/>
                </a:lnTo>
                <a:lnTo>
                  <a:pt x="325649" y="4770073"/>
                </a:lnTo>
                <a:cubicBezTo>
                  <a:pt x="328268" y="4765017"/>
                  <a:pt x="331488" y="4760402"/>
                  <a:pt x="335542" y="4756450"/>
                </a:cubicBezTo>
                <a:cubicBezTo>
                  <a:pt x="318003" y="4709762"/>
                  <a:pt x="339666" y="4659972"/>
                  <a:pt x="339391" y="4606479"/>
                </a:cubicBezTo>
                <a:cubicBezTo>
                  <a:pt x="308820" y="4587919"/>
                  <a:pt x="353653" y="4488685"/>
                  <a:pt x="385485" y="4470620"/>
                </a:cubicBezTo>
                <a:cubicBezTo>
                  <a:pt x="349272" y="4475654"/>
                  <a:pt x="434439" y="4343750"/>
                  <a:pt x="386474" y="4389388"/>
                </a:cubicBezTo>
                <a:cubicBezTo>
                  <a:pt x="390773" y="4370356"/>
                  <a:pt x="377813" y="4353317"/>
                  <a:pt x="365661" y="4365498"/>
                </a:cubicBezTo>
                <a:cubicBezTo>
                  <a:pt x="393730" y="4305427"/>
                  <a:pt x="374276" y="4225895"/>
                  <a:pt x="389339" y="4160513"/>
                </a:cubicBezTo>
                <a:cubicBezTo>
                  <a:pt x="364366" y="4129844"/>
                  <a:pt x="388282" y="4144911"/>
                  <a:pt x="385403" y="4109650"/>
                </a:cubicBezTo>
                <a:cubicBezTo>
                  <a:pt x="409735" y="4115762"/>
                  <a:pt x="374071" y="4068016"/>
                  <a:pt x="402327" y="4061824"/>
                </a:cubicBezTo>
                <a:cubicBezTo>
                  <a:pt x="400908" y="4055602"/>
                  <a:pt x="398642" y="4049772"/>
                  <a:pt x="396156" y="4043965"/>
                </a:cubicBezTo>
                <a:lnTo>
                  <a:pt x="394868" y="4040920"/>
                </a:lnTo>
                <a:cubicBezTo>
                  <a:pt x="394773" y="4036613"/>
                  <a:pt x="394679" y="4032307"/>
                  <a:pt x="394584" y="4028000"/>
                </a:cubicBezTo>
                <a:lnTo>
                  <a:pt x="388418" y="4025270"/>
                </a:lnTo>
                <a:lnTo>
                  <a:pt x="383628" y="4006478"/>
                </a:lnTo>
                <a:cubicBezTo>
                  <a:pt x="382774" y="3999299"/>
                  <a:pt x="382957" y="3991408"/>
                  <a:pt x="384802" y="3982442"/>
                </a:cubicBezTo>
                <a:cubicBezTo>
                  <a:pt x="401416" y="3951445"/>
                  <a:pt x="375209" y="3905701"/>
                  <a:pt x="397167" y="3867331"/>
                </a:cubicBezTo>
                <a:cubicBezTo>
                  <a:pt x="403057" y="3853072"/>
                  <a:pt x="407915" y="3808030"/>
                  <a:pt x="400691" y="3798966"/>
                </a:cubicBezTo>
                <a:cubicBezTo>
                  <a:pt x="400026" y="3789462"/>
                  <a:pt x="404255" y="3778712"/>
                  <a:pt x="395946" y="3773791"/>
                </a:cubicBezTo>
                <a:cubicBezTo>
                  <a:pt x="386179" y="3765922"/>
                  <a:pt x="406502" y="3734262"/>
                  <a:pt x="393410" y="3738098"/>
                </a:cubicBezTo>
                <a:cubicBezTo>
                  <a:pt x="407431" y="3715587"/>
                  <a:pt x="387387" y="3695630"/>
                  <a:pt x="384223" y="3675719"/>
                </a:cubicBezTo>
                <a:cubicBezTo>
                  <a:pt x="390897" y="3666933"/>
                  <a:pt x="389284" y="3656428"/>
                  <a:pt x="386290" y="3642763"/>
                </a:cubicBezTo>
                <a:lnTo>
                  <a:pt x="382514" y="3624093"/>
                </a:lnTo>
                <a:lnTo>
                  <a:pt x="383976" y="3616602"/>
                </a:lnTo>
                <a:cubicBezTo>
                  <a:pt x="384920" y="3607445"/>
                  <a:pt x="385162" y="3599012"/>
                  <a:pt x="385517" y="3591527"/>
                </a:cubicBezTo>
                <a:lnTo>
                  <a:pt x="387146" y="3577241"/>
                </a:lnTo>
                <a:lnTo>
                  <a:pt x="388068" y="3571585"/>
                </a:lnTo>
                <a:lnTo>
                  <a:pt x="395496" y="3559720"/>
                </a:lnTo>
                <a:cubicBezTo>
                  <a:pt x="395326" y="3554162"/>
                  <a:pt x="395155" y="3548605"/>
                  <a:pt x="394985" y="3543047"/>
                </a:cubicBezTo>
                <a:lnTo>
                  <a:pt x="403028" y="3525651"/>
                </a:lnTo>
                <a:cubicBezTo>
                  <a:pt x="401413" y="3524354"/>
                  <a:pt x="399963" y="3522692"/>
                  <a:pt x="398728" y="3520715"/>
                </a:cubicBezTo>
                <a:lnTo>
                  <a:pt x="395530" y="3505412"/>
                </a:lnTo>
                <a:lnTo>
                  <a:pt x="402719" y="3493445"/>
                </a:lnTo>
                <a:cubicBezTo>
                  <a:pt x="393264" y="3491751"/>
                  <a:pt x="405480" y="3478925"/>
                  <a:pt x="409328" y="3467406"/>
                </a:cubicBezTo>
                <a:cubicBezTo>
                  <a:pt x="409316" y="3464948"/>
                  <a:pt x="409304" y="3462491"/>
                  <a:pt x="409292" y="3460033"/>
                </a:cubicBezTo>
                <a:lnTo>
                  <a:pt x="419755" y="3435495"/>
                </a:lnTo>
                <a:cubicBezTo>
                  <a:pt x="424399" y="3421940"/>
                  <a:pt x="427905" y="3408759"/>
                  <a:pt x="430771" y="3395884"/>
                </a:cubicBezTo>
                <a:lnTo>
                  <a:pt x="439140" y="3350083"/>
                </a:lnTo>
                <a:lnTo>
                  <a:pt x="446544" y="3337690"/>
                </a:lnTo>
                <a:cubicBezTo>
                  <a:pt x="456457" y="3308602"/>
                  <a:pt x="453892" y="3271850"/>
                  <a:pt x="470731" y="3254519"/>
                </a:cubicBezTo>
                <a:cubicBezTo>
                  <a:pt x="474589" y="3246460"/>
                  <a:pt x="476699" y="3238700"/>
                  <a:pt x="477713" y="3231166"/>
                </a:cubicBezTo>
                <a:cubicBezTo>
                  <a:pt x="477838" y="3224198"/>
                  <a:pt x="477962" y="3217230"/>
                  <a:pt x="478087" y="3210262"/>
                </a:cubicBezTo>
                <a:lnTo>
                  <a:pt x="473269" y="3204689"/>
                </a:lnTo>
                <a:lnTo>
                  <a:pt x="476207" y="3191713"/>
                </a:lnTo>
                <a:cubicBezTo>
                  <a:pt x="476076" y="3190504"/>
                  <a:pt x="475944" y="3189294"/>
                  <a:pt x="475813" y="3188085"/>
                </a:cubicBezTo>
                <a:cubicBezTo>
                  <a:pt x="475032" y="3181161"/>
                  <a:pt x="474456" y="3174312"/>
                  <a:pt x="474728" y="3167471"/>
                </a:cubicBezTo>
                <a:cubicBezTo>
                  <a:pt x="501422" y="3174421"/>
                  <a:pt x="481450" y="3110410"/>
                  <a:pt x="501612" y="3127774"/>
                </a:cubicBezTo>
                <a:cubicBezTo>
                  <a:pt x="507757" y="3091380"/>
                  <a:pt x="525334" y="3117454"/>
                  <a:pt x="510667" y="3075380"/>
                </a:cubicBezTo>
                <a:cubicBezTo>
                  <a:pt x="540230" y="3017365"/>
                  <a:pt x="542544" y="2929274"/>
                  <a:pt x="582379" y="2882573"/>
                </a:cubicBezTo>
                <a:cubicBezTo>
                  <a:pt x="568549" y="2889043"/>
                  <a:pt x="561213" y="2866095"/>
                  <a:pt x="569744" y="2849169"/>
                </a:cubicBezTo>
                <a:cubicBezTo>
                  <a:pt x="515752" y="2872293"/>
                  <a:pt x="624181" y="2780662"/>
                  <a:pt x="590685" y="2768869"/>
                </a:cubicBezTo>
                <a:cubicBezTo>
                  <a:pt x="623497" y="2765674"/>
                  <a:pt x="687935" y="2687815"/>
                  <a:pt x="665292" y="2655182"/>
                </a:cubicBezTo>
                <a:cubicBezTo>
                  <a:pt x="678257" y="2601873"/>
                  <a:pt x="709847" y="2562423"/>
                  <a:pt x="705757" y="2507872"/>
                </a:cubicBezTo>
                <a:cubicBezTo>
                  <a:pt x="710343" y="2505822"/>
                  <a:pt x="714351" y="2502730"/>
                  <a:pt x="717932" y="2498916"/>
                </a:cubicBezTo>
                <a:lnTo>
                  <a:pt x="727017" y="2486382"/>
                </a:lnTo>
                <a:lnTo>
                  <a:pt x="726741" y="2484113"/>
                </a:lnTo>
                <a:cubicBezTo>
                  <a:pt x="727745" y="2475043"/>
                  <a:pt x="730155" y="2470249"/>
                  <a:pt x="733179" y="2467361"/>
                </a:cubicBezTo>
                <a:lnTo>
                  <a:pt x="737364" y="2465156"/>
                </a:lnTo>
                <a:lnTo>
                  <a:pt x="742650" y="2454122"/>
                </a:lnTo>
                <a:lnTo>
                  <a:pt x="755408" y="2433619"/>
                </a:lnTo>
                <a:cubicBezTo>
                  <a:pt x="755471" y="2431955"/>
                  <a:pt x="755535" y="2430290"/>
                  <a:pt x="755598" y="2428626"/>
                </a:cubicBezTo>
                <a:lnTo>
                  <a:pt x="771418" y="2395899"/>
                </a:lnTo>
                <a:lnTo>
                  <a:pt x="770593" y="2394897"/>
                </a:lnTo>
                <a:cubicBezTo>
                  <a:pt x="769106" y="2391905"/>
                  <a:pt x="768688" y="2388289"/>
                  <a:pt x="770497" y="2383267"/>
                </a:cubicBezTo>
                <a:cubicBezTo>
                  <a:pt x="752441" y="2382908"/>
                  <a:pt x="765761" y="2377071"/>
                  <a:pt x="772693" y="2362296"/>
                </a:cubicBezTo>
                <a:cubicBezTo>
                  <a:pt x="746194" y="2358441"/>
                  <a:pt x="775111" y="2321343"/>
                  <a:pt x="764846" y="2307129"/>
                </a:cubicBezTo>
                <a:cubicBezTo>
                  <a:pt x="770536" y="2296361"/>
                  <a:pt x="776068" y="2284903"/>
                  <a:pt x="781226" y="2272947"/>
                </a:cubicBezTo>
                <a:lnTo>
                  <a:pt x="783960" y="2265753"/>
                </a:lnTo>
                <a:lnTo>
                  <a:pt x="783783" y="2265478"/>
                </a:lnTo>
                <a:cubicBezTo>
                  <a:pt x="783882" y="2263635"/>
                  <a:pt x="784595" y="2261166"/>
                  <a:pt x="786206" y="2257630"/>
                </a:cubicBezTo>
                <a:lnTo>
                  <a:pt x="788946" y="2252635"/>
                </a:lnTo>
                <a:lnTo>
                  <a:pt x="794250" y="2238675"/>
                </a:lnTo>
                <a:cubicBezTo>
                  <a:pt x="794345" y="2236784"/>
                  <a:pt x="794441" y="2234894"/>
                  <a:pt x="794536" y="2233003"/>
                </a:cubicBezTo>
                <a:lnTo>
                  <a:pt x="792429" y="2229498"/>
                </a:lnTo>
                <a:lnTo>
                  <a:pt x="793227" y="2228401"/>
                </a:lnTo>
                <a:cubicBezTo>
                  <a:pt x="801728" y="2221696"/>
                  <a:pt x="809796" y="2223226"/>
                  <a:pt x="795299" y="2197903"/>
                </a:cubicBezTo>
                <a:cubicBezTo>
                  <a:pt x="811549" y="2180402"/>
                  <a:pt x="801510" y="2168206"/>
                  <a:pt x="808822" y="2134368"/>
                </a:cubicBezTo>
                <a:cubicBezTo>
                  <a:pt x="821032" y="2126284"/>
                  <a:pt x="822222" y="2114075"/>
                  <a:pt x="820138" y="2099989"/>
                </a:cubicBezTo>
                <a:cubicBezTo>
                  <a:pt x="834727" y="2072002"/>
                  <a:pt x="836697" y="2038973"/>
                  <a:pt x="847225" y="2003626"/>
                </a:cubicBezTo>
                <a:cubicBezTo>
                  <a:pt x="870411" y="1973216"/>
                  <a:pt x="860120" y="1942957"/>
                  <a:pt x="871446" y="1905232"/>
                </a:cubicBezTo>
                <a:cubicBezTo>
                  <a:pt x="899662" y="1884744"/>
                  <a:pt x="866560" y="1869681"/>
                  <a:pt x="866894" y="1846725"/>
                </a:cubicBezTo>
                <a:lnTo>
                  <a:pt x="868241" y="1841071"/>
                </a:lnTo>
                <a:lnTo>
                  <a:pt x="875742" y="1828958"/>
                </a:lnTo>
                <a:lnTo>
                  <a:pt x="879192" y="1824953"/>
                </a:lnTo>
                <a:lnTo>
                  <a:pt x="882790" y="1817574"/>
                </a:lnTo>
                <a:lnTo>
                  <a:pt x="886658" y="1811329"/>
                </a:lnTo>
                <a:cubicBezTo>
                  <a:pt x="893642" y="1801193"/>
                  <a:pt x="900872" y="1791712"/>
                  <a:pt x="908112" y="1782991"/>
                </a:cubicBezTo>
                <a:cubicBezTo>
                  <a:pt x="901486" y="1764538"/>
                  <a:pt x="1045081" y="1767511"/>
                  <a:pt x="1021695" y="1753240"/>
                </a:cubicBezTo>
                <a:cubicBezTo>
                  <a:pt x="1050351" y="1710564"/>
                  <a:pt x="1079859" y="1626787"/>
                  <a:pt x="1109428" y="1570998"/>
                </a:cubicBezTo>
                <a:cubicBezTo>
                  <a:pt x="1095060" y="1528987"/>
                  <a:pt x="1220038" y="1416281"/>
                  <a:pt x="1250520" y="1425857"/>
                </a:cubicBezTo>
                <a:cubicBezTo>
                  <a:pt x="1270355" y="1392742"/>
                  <a:pt x="1375441" y="1360253"/>
                  <a:pt x="1397360" y="1313547"/>
                </a:cubicBezTo>
                <a:lnTo>
                  <a:pt x="1496269" y="1094720"/>
                </a:lnTo>
                <a:cubicBezTo>
                  <a:pt x="1516164" y="1015803"/>
                  <a:pt x="1525308" y="965866"/>
                  <a:pt x="1516735" y="913489"/>
                </a:cubicBezTo>
                <a:cubicBezTo>
                  <a:pt x="1526909" y="905284"/>
                  <a:pt x="1519732" y="816693"/>
                  <a:pt x="1518279" y="802489"/>
                </a:cubicBezTo>
                <a:cubicBezTo>
                  <a:pt x="1525486" y="739008"/>
                  <a:pt x="1570345" y="641350"/>
                  <a:pt x="1589359" y="598702"/>
                </a:cubicBezTo>
                <a:cubicBezTo>
                  <a:pt x="1627631" y="531968"/>
                  <a:pt x="1653787" y="428652"/>
                  <a:pt x="1674468" y="380053"/>
                </a:cubicBezTo>
                <a:cubicBezTo>
                  <a:pt x="1702374" y="337186"/>
                  <a:pt x="1663464" y="346077"/>
                  <a:pt x="1713442" y="307108"/>
                </a:cubicBezTo>
                <a:cubicBezTo>
                  <a:pt x="1709247" y="293750"/>
                  <a:pt x="1712921" y="286239"/>
                  <a:pt x="1723372" y="277643"/>
                </a:cubicBezTo>
                <a:cubicBezTo>
                  <a:pt x="1736363" y="256271"/>
                  <a:pt x="1716219" y="239710"/>
                  <a:pt x="1740253" y="228503"/>
                </a:cubicBezTo>
                <a:cubicBezTo>
                  <a:pt x="1727703" y="222673"/>
                  <a:pt x="1759694" y="183008"/>
                  <a:pt x="1743263" y="182970"/>
                </a:cubicBezTo>
                <a:cubicBezTo>
                  <a:pt x="1741915" y="159720"/>
                  <a:pt x="1761363" y="167348"/>
                  <a:pt x="1761186" y="145367"/>
                </a:cubicBezTo>
                <a:cubicBezTo>
                  <a:pt x="1768291" y="127518"/>
                  <a:pt x="1767039" y="165048"/>
                  <a:pt x="1777775" y="148014"/>
                </a:cubicBezTo>
                <a:cubicBezTo>
                  <a:pt x="1788927" y="125594"/>
                  <a:pt x="1807822" y="143605"/>
                  <a:pt x="1792914" y="104094"/>
                </a:cubicBezTo>
                <a:cubicBezTo>
                  <a:pt x="1811329" y="87027"/>
                  <a:pt x="1802901" y="72355"/>
                  <a:pt x="1814516" y="36224"/>
                </a:cubicBezTo>
                <a:lnTo>
                  <a:pt x="1821598" y="28008"/>
                </a:lnTo>
                <a:lnTo>
                  <a:pt x="1813947" y="11863"/>
                </a:lnTo>
                <a:cubicBezTo>
                  <a:pt x="1814274" y="7909"/>
                  <a:pt x="1814602" y="3954"/>
                  <a:pt x="1814929" y="0"/>
                </a:cubicBezTo>
                <a:close/>
              </a:path>
            </a:pathLst>
          </a:custGeom>
          <a:solidFill>
            <a:srgbClr val="82766A">
              <a:alpha val="13725"/>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11" name="Google Shape;111;p2"/>
          <p:cNvSpPr/>
          <p:nvPr/>
        </p:nvSpPr>
        <p:spPr>
          <a:xfrm>
            <a:off x="8284191" y="659630"/>
            <a:ext cx="3239494" cy="5534594"/>
          </a:xfrm>
          <a:custGeom>
            <a:avLst/>
            <a:gdLst/>
            <a:ahLst/>
            <a:cxnLst/>
            <a:rect l="l" t="t" r="r" b="b"/>
            <a:pathLst>
              <a:path w="2400300" h="2400300" extrusionOk="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srgbClr val="000000">
                <a:alpha val="2549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12" name="Google Shape;112;p2" descr="bpsi-logo[1]"/>
          <p:cNvPicPr preferRelativeResize="0"/>
          <p:nvPr/>
        </p:nvPicPr>
        <p:blipFill rotWithShape="1">
          <a:blip r:embed="rId3">
            <a:alphaModFix/>
          </a:blip>
          <a:srcRect/>
          <a:stretch/>
        </p:blipFill>
        <p:spPr>
          <a:xfrm>
            <a:off x="8501580" y="1689809"/>
            <a:ext cx="2792519" cy="807276"/>
          </a:xfrm>
          <a:prstGeom prst="rect">
            <a:avLst/>
          </a:prstGeom>
          <a:noFill/>
          <a:ln>
            <a:noFill/>
          </a:ln>
        </p:spPr>
      </p:pic>
      <p:pic>
        <p:nvPicPr>
          <p:cNvPr id="113" name="Google Shape;113;p2" descr="Barnet logo[1]"/>
          <p:cNvPicPr preferRelativeResize="0"/>
          <p:nvPr/>
        </p:nvPicPr>
        <p:blipFill rotWithShape="1">
          <a:blip r:embed="rId4">
            <a:alphaModFix/>
          </a:blip>
          <a:srcRect/>
          <a:stretch/>
        </p:blipFill>
        <p:spPr>
          <a:xfrm>
            <a:off x="8589907" y="3502811"/>
            <a:ext cx="2615864" cy="2452373"/>
          </a:xfrm>
          <a:prstGeom prst="rect">
            <a:avLst/>
          </a:prstGeom>
          <a:noFill/>
          <a:ln>
            <a:noFill/>
          </a:ln>
        </p:spPr>
      </p:pic>
      <p:sp>
        <p:nvSpPr>
          <p:cNvPr id="114" name="Google Shape;114;p2"/>
          <p:cNvSpPr/>
          <p:nvPr/>
        </p:nvSpPr>
        <p:spPr>
          <a:xfrm>
            <a:off x="9349196" y="6091709"/>
            <a:ext cx="1153127" cy="428984"/>
          </a:xfrm>
          <a:custGeom>
            <a:avLst/>
            <a:gdLst/>
            <a:ahLst/>
            <a:cxnLst/>
            <a:rect l="l" t="t" r="r" b="b"/>
            <a:pathLst>
              <a:path w="2201784" h="594531" extrusionOk="0">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4862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15" name="Google Shape;115;p2"/>
          <p:cNvSpPr txBox="1">
            <a:spLocks noGrp="1"/>
          </p:cNvSpPr>
          <p:nvPr>
            <p:ph type="body" idx="1"/>
          </p:nvPr>
        </p:nvSpPr>
        <p:spPr>
          <a:xfrm>
            <a:off x="838200" y="1825625"/>
            <a:ext cx="7446000"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002060"/>
              </a:buClr>
              <a:buSzPts val="1800"/>
              <a:buFont typeface="Arial"/>
              <a:buNone/>
            </a:pPr>
            <a:r>
              <a:rPr lang="en-US" sz="2000" b="1" u="sng">
                <a:solidFill>
                  <a:srgbClr val="262626"/>
                </a:solidFill>
              </a:rPr>
              <a:t>BPSS Leagues update</a:t>
            </a:r>
            <a:endParaRPr sz="2000">
              <a:solidFill>
                <a:srgbClr val="262626"/>
              </a:solidFill>
            </a:endParaRPr>
          </a:p>
          <a:p>
            <a:pPr marL="0" lvl="0" indent="0" algn="l" rtl="0">
              <a:lnSpc>
                <a:spcPct val="90000"/>
              </a:lnSpc>
              <a:spcBef>
                <a:spcPts val="300"/>
              </a:spcBef>
              <a:spcAft>
                <a:spcPts val="0"/>
              </a:spcAft>
              <a:buClr>
                <a:schemeClr val="hlink"/>
              </a:buClr>
              <a:buSzPts val="1600"/>
              <a:buFont typeface="Arial"/>
              <a:buNone/>
            </a:pPr>
            <a:endParaRPr sz="2000" i="1">
              <a:solidFill>
                <a:srgbClr val="262626"/>
              </a:solidFill>
            </a:endParaRPr>
          </a:p>
          <a:p>
            <a:pPr marL="0" lvl="0" indent="0" algn="l" rtl="0">
              <a:lnSpc>
                <a:spcPct val="90000"/>
              </a:lnSpc>
              <a:spcBef>
                <a:spcPts val="300"/>
              </a:spcBef>
              <a:spcAft>
                <a:spcPts val="0"/>
              </a:spcAft>
              <a:buClr>
                <a:schemeClr val="hlink"/>
              </a:buClr>
              <a:buSzPts val="1600"/>
              <a:buFont typeface="Arial"/>
              <a:buNone/>
            </a:pPr>
            <a:r>
              <a:rPr lang="en-US" sz="2000">
                <a:solidFill>
                  <a:srgbClr val="262626"/>
                </a:solidFill>
              </a:rPr>
              <a:t>Netball and football leagues up and running</a:t>
            </a:r>
            <a:endParaRPr/>
          </a:p>
          <a:p>
            <a:pPr marL="0" lvl="0" indent="0" algn="l" rtl="0">
              <a:lnSpc>
                <a:spcPct val="90000"/>
              </a:lnSpc>
              <a:spcBef>
                <a:spcPts val="300"/>
              </a:spcBef>
              <a:spcAft>
                <a:spcPts val="0"/>
              </a:spcAft>
              <a:buClr>
                <a:schemeClr val="hlink"/>
              </a:buClr>
              <a:buSzPts val="1600"/>
              <a:buFont typeface="Arial"/>
              <a:buNone/>
            </a:pPr>
            <a:endParaRPr sz="2000">
              <a:solidFill>
                <a:srgbClr val="262626"/>
              </a:solidFill>
            </a:endParaRPr>
          </a:p>
          <a:p>
            <a:pPr marL="0" lvl="0" indent="0" algn="l" rtl="0">
              <a:lnSpc>
                <a:spcPct val="90000"/>
              </a:lnSpc>
              <a:spcBef>
                <a:spcPts val="300"/>
              </a:spcBef>
              <a:spcAft>
                <a:spcPts val="0"/>
              </a:spcAft>
              <a:buClr>
                <a:schemeClr val="hlink"/>
              </a:buClr>
              <a:buSzPts val="1600"/>
              <a:buFont typeface="Arial"/>
              <a:buNone/>
            </a:pPr>
            <a:endParaRPr sz="2000" i="1">
              <a:solidFill>
                <a:srgbClr val="262626"/>
              </a:solidFill>
            </a:endParaRPr>
          </a:p>
          <a:p>
            <a:pPr marL="0" lvl="0" indent="0" algn="l" rtl="0">
              <a:lnSpc>
                <a:spcPct val="90000"/>
              </a:lnSpc>
              <a:spcBef>
                <a:spcPts val="300"/>
              </a:spcBef>
              <a:spcAft>
                <a:spcPts val="0"/>
              </a:spcAft>
              <a:buClr>
                <a:schemeClr val="hlink"/>
              </a:buClr>
              <a:buSzPts val="1600"/>
              <a:buFont typeface="Arial"/>
              <a:buNone/>
            </a:pPr>
            <a:r>
              <a:rPr lang="en-US" sz="2000" b="1" u="sng">
                <a:solidFill>
                  <a:srgbClr val="262626"/>
                </a:solidFill>
              </a:rPr>
              <a:t>Cancellations</a:t>
            </a:r>
            <a:endParaRPr/>
          </a:p>
          <a:p>
            <a:pPr marL="0" lvl="0" indent="0" algn="l" rtl="0">
              <a:lnSpc>
                <a:spcPct val="90000"/>
              </a:lnSpc>
              <a:spcBef>
                <a:spcPts val="300"/>
              </a:spcBef>
              <a:spcAft>
                <a:spcPts val="0"/>
              </a:spcAft>
              <a:buClr>
                <a:schemeClr val="hlink"/>
              </a:buClr>
              <a:buSzPts val="1600"/>
              <a:buFont typeface="Arial"/>
              <a:buNone/>
            </a:pPr>
            <a:endParaRPr sz="2000">
              <a:solidFill>
                <a:srgbClr val="262626"/>
              </a:solidFill>
            </a:endParaRPr>
          </a:p>
          <a:p>
            <a:pPr marL="0" lvl="0" indent="0" algn="l" rtl="0">
              <a:lnSpc>
                <a:spcPct val="90000"/>
              </a:lnSpc>
              <a:spcBef>
                <a:spcPts val="300"/>
              </a:spcBef>
              <a:spcAft>
                <a:spcPts val="0"/>
              </a:spcAft>
              <a:buClr>
                <a:schemeClr val="dk1"/>
              </a:buClr>
              <a:buSzPts val="1600"/>
              <a:buFont typeface="Arial"/>
              <a:buNone/>
            </a:pPr>
            <a:r>
              <a:rPr lang="en-US" sz="2000">
                <a:solidFill>
                  <a:srgbClr val="262626"/>
                </a:solidFill>
              </a:rPr>
              <a:t>Before booking onto an event, please confirm that you have staff, transport and students available to be able to attend.</a:t>
            </a:r>
            <a:endParaRPr/>
          </a:p>
          <a:p>
            <a:pPr marL="0" lvl="0" indent="0" algn="l" rtl="0">
              <a:lnSpc>
                <a:spcPct val="90000"/>
              </a:lnSpc>
              <a:spcBef>
                <a:spcPts val="300"/>
              </a:spcBef>
              <a:spcAft>
                <a:spcPts val="0"/>
              </a:spcAft>
              <a:buClr>
                <a:schemeClr val="dk1"/>
              </a:buClr>
              <a:buSzPts val="1600"/>
              <a:buFont typeface="Arial"/>
              <a:buNone/>
            </a:pPr>
            <a:endParaRPr sz="2000">
              <a:solidFill>
                <a:srgbClr val="262626"/>
              </a:solidFill>
            </a:endParaRPr>
          </a:p>
          <a:p>
            <a:pPr marL="0" lvl="0" indent="0" algn="l" rtl="0">
              <a:lnSpc>
                <a:spcPct val="90000"/>
              </a:lnSpc>
              <a:spcBef>
                <a:spcPts val="1000"/>
              </a:spcBef>
              <a:spcAft>
                <a:spcPts val="0"/>
              </a:spcAft>
              <a:buSzPts val="18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21" name="Google Shape;121;p19"/>
          <p:cNvSpPr/>
          <p:nvPr/>
        </p:nvSpPr>
        <p:spPr>
          <a:xfrm rot="-5400000" flipH="1">
            <a:off x="3649491" y="-1685840"/>
            <a:ext cx="4894564" cy="12193546"/>
          </a:xfrm>
          <a:prstGeom prst="rect">
            <a:avLst/>
          </a:prstGeom>
          <a:gradFill>
            <a:gsLst>
              <a:gs pos="0">
                <a:srgbClr val="9CC2E5">
                  <a:alpha val="0"/>
                </a:srgbClr>
              </a:gs>
              <a:gs pos="100000">
                <a:srgbClr val="000000">
                  <a:alpha val="44706"/>
                </a:srgbClr>
              </a:gs>
            </a:gsLst>
            <a:lin ang="12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22" name="Google Shape;122;p19"/>
          <p:cNvPicPr preferRelativeResize="0"/>
          <p:nvPr/>
        </p:nvPicPr>
        <p:blipFill rotWithShape="1">
          <a:blip r:embed="rId3">
            <a:alphaModFix/>
          </a:blip>
          <a:srcRect/>
          <a:stretch/>
        </p:blipFill>
        <p:spPr>
          <a:xfrm>
            <a:off x="6478887" y="104563"/>
            <a:ext cx="4657725" cy="6648450"/>
          </a:xfrm>
          <a:prstGeom prst="rect">
            <a:avLst/>
          </a:prstGeom>
          <a:noFill/>
          <a:ln>
            <a:noFill/>
          </a:ln>
        </p:spPr>
      </p:pic>
      <p:sp>
        <p:nvSpPr>
          <p:cNvPr id="123" name="Google Shape;123;p19"/>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3200"/>
              <a:buNone/>
            </a:pPr>
            <a:r>
              <a:rPr lang="en-US" b="1"/>
              <a:t>Staffing @ events</a:t>
            </a:r>
            <a:endParaRPr b="1"/>
          </a:p>
        </p:txBody>
      </p:sp>
      <p:sp>
        <p:nvSpPr>
          <p:cNvPr id="124" name="Google Shape;124;p19"/>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1600"/>
              <a:buNone/>
            </a:pPr>
            <a:r>
              <a:rPr lang="en-US" sz="2900"/>
              <a:t>Please can we ask that ALL teams attending events ensure that a member of staff is present. This member of staff must be first aid qualified and have a kit with them.  </a:t>
            </a:r>
            <a:endParaRPr sz="29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802a0e2f01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endParaRPr/>
          </a:p>
        </p:txBody>
      </p:sp>
      <p:sp>
        <p:nvSpPr>
          <p:cNvPr id="131" name="Google Shape;131;g3802a0e2f01_0_0"/>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1800"/>
              <a:buNone/>
            </a:pPr>
            <a:endParaRPr/>
          </a:p>
        </p:txBody>
      </p:sp>
      <p:sp>
        <p:nvSpPr>
          <p:cNvPr id="132" name="Google Shape;132;g3802a0e2f01_0_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90000"/>
              </a:lnSpc>
              <a:spcBef>
                <a:spcPts val="300"/>
              </a:spcBef>
              <a:spcAft>
                <a:spcPts val="0"/>
              </a:spcAft>
              <a:buClr>
                <a:schemeClr val="dk1"/>
              </a:buClr>
              <a:buSzPts val="1600"/>
              <a:buFont typeface="Arial"/>
              <a:buNone/>
            </a:pPr>
            <a:endParaRPr sz="2000" b="1" i="0" u="sng" strike="noStrike" cap="none">
              <a:solidFill>
                <a:srgbClr val="262626"/>
              </a:solidFill>
              <a:latin typeface="Calibri"/>
              <a:ea typeface="Calibri"/>
              <a:cs typeface="Calibri"/>
              <a:sym typeface="Calibri"/>
            </a:endParaRPr>
          </a:p>
        </p:txBody>
      </p:sp>
      <p:sp>
        <p:nvSpPr>
          <p:cNvPr id="133" name="Google Shape;133;g3802a0e2f01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376092"/>
              </a:buClr>
              <a:buSzPts val="3600"/>
              <a:buFont typeface="Calibri"/>
              <a:buNone/>
            </a:pPr>
            <a:r>
              <a:rPr lang="en-US" b="1">
                <a:solidFill>
                  <a:srgbClr val="002060"/>
                </a:solidFill>
              </a:rPr>
              <a:t>Inclusive</a:t>
            </a:r>
            <a:r>
              <a:rPr lang="en-US" b="1">
                <a:solidFill>
                  <a:srgbClr val="002060"/>
                </a:solidFill>
                <a:latin typeface="Calibri"/>
                <a:ea typeface="Calibri"/>
                <a:cs typeface="Calibri"/>
                <a:sym typeface="Calibri"/>
              </a:rPr>
              <a:t> Events</a:t>
            </a:r>
            <a:endParaRPr>
              <a:solidFill>
                <a:srgbClr val="002060"/>
              </a:solidFill>
            </a:endParaRPr>
          </a:p>
        </p:txBody>
      </p:sp>
      <p:sp>
        <p:nvSpPr>
          <p:cNvPr id="134" name="Google Shape;134;g3802a0e2f01_0_0"/>
          <p:cNvSpPr/>
          <p:nvPr/>
        </p:nvSpPr>
        <p:spPr>
          <a:xfrm>
            <a:off x="8504518" y="0"/>
            <a:ext cx="3687483" cy="6858000"/>
          </a:xfrm>
          <a:custGeom>
            <a:avLst/>
            <a:gdLst/>
            <a:ahLst/>
            <a:cxnLst/>
            <a:rect l="l" t="t" r="r" b="b"/>
            <a:pathLst>
              <a:path w="4376835" h="6858000" extrusionOk="0">
                <a:moveTo>
                  <a:pt x="1814929" y="0"/>
                </a:moveTo>
                <a:lnTo>
                  <a:pt x="4376835" y="0"/>
                </a:lnTo>
                <a:lnTo>
                  <a:pt x="4376835" y="6858000"/>
                </a:lnTo>
                <a:lnTo>
                  <a:pt x="0" y="6858000"/>
                </a:lnTo>
                <a:lnTo>
                  <a:pt x="2310" y="6853652"/>
                </a:lnTo>
                <a:cubicBezTo>
                  <a:pt x="29810" y="6805010"/>
                  <a:pt x="56276" y="6770828"/>
                  <a:pt x="91006" y="6620968"/>
                </a:cubicBezTo>
                <a:cubicBezTo>
                  <a:pt x="94381" y="6612671"/>
                  <a:pt x="81335" y="6443221"/>
                  <a:pt x="81892" y="6435659"/>
                </a:cubicBezTo>
                <a:lnTo>
                  <a:pt x="80998" y="6414855"/>
                </a:lnTo>
                <a:lnTo>
                  <a:pt x="75836" y="6409671"/>
                </a:lnTo>
                <a:lnTo>
                  <a:pt x="77989" y="6396556"/>
                </a:lnTo>
                <a:lnTo>
                  <a:pt x="77374" y="6392981"/>
                </a:lnTo>
                <a:cubicBezTo>
                  <a:pt x="76172" y="6386157"/>
                  <a:pt x="75177" y="6379394"/>
                  <a:pt x="75036" y="6372572"/>
                </a:cubicBezTo>
                <a:cubicBezTo>
                  <a:pt x="102194" y="6377497"/>
                  <a:pt x="78306" y="6315359"/>
                  <a:pt x="99554" y="6331118"/>
                </a:cubicBezTo>
                <a:cubicBezTo>
                  <a:pt x="103496" y="6294492"/>
                  <a:pt x="122687" y="6319101"/>
                  <a:pt x="105442" y="6278374"/>
                </a:cubicBezTo>
                <a:cubicBezTo>
                  <a:pt x="113996" y="6231380"/>
                  <a:pt x="151354" y="6216149"/>
                  <a:pt x="172914" y="6144628"/>
                </a:cubicBezTo>
                <a:cubicBezTo>
                  <a:pt x="184454" y="6105934"/>
                  <a:pt x="219188" y="6021085"/>
                  <a:pt x="264181" y="5952072"/>
                </a:cubicBezTo>
                <a:cubicBezTo>
                  <a:pt x="320644" y="5872108"/>
                  <a:pt x="367070" y="5761141"/>
                  <a:pt x="423554" y="5679532"/>
                </a:cubicBezTo>
                <a:cubicBezTo>
                  <a:pt x="444226" y="5585128"/>
                  <a:pt x="413383" y="5567997"/>
                  <a:pt x="434055" y="5473593"/>
                </a:cubicBezTo>
                <a:cubicBezTo>
                  <a:pt x="395274" y="5386145"/>
                  <a:pt x="472046" y="5302014"/>
                  <a:pt x="403759" y="5215514"/>
                </a:cubicBezTo>
                <a:lnTo>
                  <a:pt x="367284" y="5066430"/>
                </a:lnTo>
                <a:lnTo>
                  <a:pt x="317365" y="5016642"/>
                </a:lnTo>
                <a:cubicBezTo>
                  <a:pt x="318092" y="5012746"/>
                  <a:pt x="318190" y="5010215"/>
                  <a:pt x="317834" y="5008528"/>
                </a:cubicBezTo>
                <a:lnTo>
                  <a:pt x="317591" y="5008366"/>
                </a:lnTo>
                <a:lnTo>
                  <a:pt x="318532" y="5000689"/>
                </a:lnTo>
                <a:cubicBezTo>
                  <a:pt x="320705" y="4987649"/>
                  <a:pt x="323377" y="4974877"/>
                  <a:pt x="326373" y="4962649"/>
                </a:cubicBezTo>
                <a:lnTo>
                  <a:pt x="304517" y="4845612"/>
                </a:lnTo>
                <a:lnTo>
                  <a:pt x="312138" y="4821435"/>
                </a:lnTo>
                <a:lnTo>
                  <a:pt x="314669" y="4809154"/>
                </a:lnTo>
                <a:lnTo>
                  <a:pt x="318283" y="4805250"/>
                </a:lnTo>
                <a:cubicBezTo>
                  <a:pt x="320578" y="4801275"/>
                  <a:pt x="321790" y="4795888"/>
                  <a:pt x="320547" y="4787345"/>
                </a:cubicBezTo>
                <a:lnTo>
                  <a:pt x="319715" y="4785453"/>
                </a:lnTo>
                <a:lnTo>
                  <a:pt x="325649" y="4770073"/>
                </a:lnTo>
                <a:cubicBezTo>
                  <a:pt x="328268" y="4765017"/>
                  <a:pt x="331488" y="4760402"/>
                  <a:pt x="335542" y="4756450"/>
                </a:cubicBezTo>
                <a:cubicBezTo>
                  <a:pt x="318003" y="4709762"/>
                  <a:pt x="339666" y="4659972"/>
                  <a:pt x="339391" y="4606479"/>
                </a:cubicBezTo>
                <a:cubicBezTo>
                  <a:pt x="308820" y="4587919"/>
                  <a:pt x="353653" y="4488685"/>
                  <a:pt x="385485" y="4470620"/>
                </a:cubicBezTo>
                <a:cubicBezTo>
                  <a:pt x="349272" y="4475654"/>
                  <a:pt x="434439" y="4343750"/>
                  <a:pt x="386474" y="4389388"/>
                </a:cubicBezTo>
                <a:cubicBezTo>
                  <a:pt x="390773" y="4370356"/>
                  <a:pt x="377813" y="4353317"/>
                  <a:pt x="365661" y="4365498"/>
                </a:cubicBezTo>
                <a:cubicBezTo>
                  <a:pt x="393730" y="4305427"/>
                  <a:pt x="374276" y="4225895"/>
                  <a:pt x="389339" y="4160513"/>
                </a:cubicBezTo>
                <a:cubicBezTo>
                  <a:pt x="364366" y="4129844"/>
                  <a:pt x="388282" y="4144911"/>
                  <a:pt x="385403" y="4109650"/>
                </a:cubicBezTo>
                <a:cubicBezTo>
                  <a:pt x="409735" y="4115762"/>
                  <a:pt x="374071" y="4068016"/>
                  <a:pt x="402327" y="4061824"/>
                </a:cubicBezTo>
                <a:cubicBezTo>
                  <a:pt x="400908" y="4055602"/>
                  <a:pt x="398642" y="4049772"/>
                  <a:pt x="396156" y="4043965"/>
                </a:cubicBezTo>
                <a:lnTo>
                  <a:pt x="394868" y="4040920"/>
                </a:lnTo>
                <a:cubicBezTo>
                  <a:pt x="394773" y="4036613"/>
                  <a:pt x="394679" y="4032307"/>
                  <a:pt x="394584" y="4028000"/>
                </a:cubicBezTo>
                <a:lnTo>
                  <a:pt x="388418" y="4025270"/>
                </a:lnTo>
                <a:lnTo>
                  <a:pt x="383628" y="4006478"/>
                </a:lnTo>
                <a:cubicBezTo>
                  <a:pt x="382774" y="3999299"/>
                  <a:pt x="382957" y="3991408"/>
                  <a:pt x="384802" y="3982442"/>
                </a:cubicBezTo>
                <a:cubicBezTo>
                  <a:pt x="401416" y="3951445"/>
                  <a:pt x="375209" y="3905701"/>
                  <a:pt x="397167" y="3867331"/>
                </a:cubicBezTo>
                <a:cubicBezTo>
                  <a:pt x="403057" y="3853072"/>
                  <a:pt x="407915" y="3808030"/>
                  <a:pt x="400691" y="3798966"/>
                </a:cubicBezTo>
                <a:cubicBezTo>
                  <a:pt x="400026" y="3789462"/>
                  <a:pt x="404255" y="3778712"/>
                  <a:pt x="395946" y="3773791"/>
                </a:cubicBezTo>
                <a:cubicBezTo>
                  <a:pt x="386179" y="3765922"/>
                  <a:pt x="406502" y="3734262"/>
                  <a:pt x="393410" y="3738098"/>
                </a:cubicBezTo>
                <a:cubicBezTo>
                  <a:pt x="407431" y="3715587"/>
                  <a:pt x="387387" y="3695630"/>
                  <a:pt x="384223" y="3675719"/>
                </a:cubicBezTo>
                <a:cubicBezTo>
                  <a:pt x="390897" y="3666933"/>
                  <a:pt x="389284" y="3656428"/>
                  <a:pt x="386290" y="3642763"/>
                </a:cubicBezTo>
                <a:lnTo>
                  <a:pt x="382514" y="3624093"/>
                </a:lnTo>
                <a:lnTo>
                  <a:pt x="383976" y="3616602"/>
                </a:lnTo>
                <a:cubicBezTo>
                  <a:pt x="384920" y="3607445"/>
                  <a:pt x="385162" y="3599012"/>
                  <a:pt x="385517" y="3591527"/>
                </a:cubicBezTo>
                <a:lnTo>
                  <a:pt x="387146" y="3577241"/>
                </a:lnTo>
                <a:lnTo>
                  <a:pt x="388068" y="3571585"/>
                </a:lnTo>
                <a:lnTo>
                  <a:pt x="395496" y="3559720"/>
                </a:lnTo>
                <a:cubicBezTo>
                  <a:pt x="395326" y="3554162"/>
                  <a:pt x="395155" y="3548605"/>
                  <a:pt x="394985" y="3543047"/>
                </a:cubicBezTo>
                <a:lnTo>
                  <a:pt x="403028" y="3525651"/>
                </a:lnTo>
                <a:cubicBezTo>
                  <a:pt x="401413" y="3524354"/>
                  <a:pt x="399963" y="3522692"/>
                  <a:pt x="398728" y="3520715"/>
                </a:cubicBezTo>
                <a:lnTo>
                  <a:pt x="395530" y="3505412"/>
                </a:lnTo>
                <a:lnTo>
                  <a:pt x="402719" y="3493445"/>
                </a:lnTo>
                <a:cubicBezTo>
                  <a:pt x="393264" y="3491751"/>
                  <a:pt x="405480" y="3478925"/>
                  <a:pt x="409328" y="3467406"/>
                </a:cubicBezTo>
                <a:cubicBezTo>
                  <a:pt x="409316" y="3464948"/>
                  <a:pt x="409304" y="3462491"/>
                  <a:pt x="409292" y="3460033"/>
                </a:cubicBezTo>
                <a:lnTo>
                  <a:pt x="419755" y="3435495"/>
                </a:lnTo>
                <a:cubicBezTo>
                  <a:pt x="424399" y="3421940"/>
                  <a:pt x="427905" y="3408759"/>
                  <a:pt x="430771" y="3395884"/>
                </a:cubicBezTo>
                <a:lnTo>
                  <a:pt x="439140" y="3350083"/>
                </a:lnTo>
                <a:lnTo>
                  <a:pt x="446544" y="3337690"/>
                </a:lnTo>
                <a:cubicBezTo>
                  <a:pt x="456457" y="3308602"/>
                  <a:pt x="453892" y="3271850"/>
                  <a:pt x="470731" y="3254519"/>
                </a:cubicBezTo>
                <a:cubicBezTo>
                  <a:pt x="474589" y="3246460"/>
                  <a:pt x="476699" y="3238700"/>
                  <a:pt x="477713" y="3231166"/>
                </a:cubicBezTo>
                <a:cubicBezTo>
                  <a:pt x="477838" y="3224198"/>
                  <a:pt x="477962" y="3217230"/>
                  <a:pt x="478087" y="3210262"/>
                </a:cubicBezTo>
                <a:lnTo>
                  <a:pt x="473269" y="3204689"/>
                </a:lnTo>
                <a:lnTo>
                  <a:pt x="476207" y="3191713"/>
                </a:lnTo>
                <a:cubicBezTo>
                  <a:pt x="476076" y="3190504"/>
                  <a:pt x="475944" y="3189294"/>
                  <a:pt x="475813" y="3188085"/>
                </a:cubicBezTo>
                <a:cubicBezTo>
                  <a:pt x="475032" y="3181161"/>
                  <a:pt x="474456" y="3174312"/>
                  <a:pt x="474728" y="3167471"/>
                </a:cubicBezTo>
                <a:cubicBezTo>
                  <a:pt x="501422" y="3174421"/>
                  <a:pt x="481450" y="3110410"/>
                  <a:pt x="501612" y="3127774"/>
                </a:cubicBezTo>
                <a:cubicBezTo>
                  <a:pt x="507757" y="3091380"/>
                  <a:pt x="525334" y="3117454"/>
                  <a:pt x="510667" y="3075380"/>
                </a:cubicBezTo>
                <a:cubicBezTo>
                  <a:pt x="540230" y="3017365"/>
                  <a:pt x="542544" y="2929274"/>
                  <a:pt x="582379" y="2882573"/>
                </a:cubicBezTo>
                <a:cubicBezTo>
                  <a:pt x="568549" y="2889043"/>
                  <a:pt x="561213" y="2866095"/>
                  <a:pt x="569744" y="2849169"/>
                </a:cubicBezTo>
                <a:cubicBezTo>
                  <a:pt x="515752" y="2872293"/>
                  <a:pt x="624181" y="2780662"/>
                  <a:pt x="590685" y="2768869"/>
                </a:cubicBezTo>
                <a:cubicBezTo>
                  <a:pt x="623497" y="2765674"/>
                  <a:pt x="687935" y="2687815"/>
                  <a:pt x="665292" y="2655182"/>
                </a:cubicBezTo>
                <a:cubicBezTo>
                  <a:pt x="678257" y="2601873"/>
                  <a:pt x="709847" y="2562423"/>
                  <a:pt x="705757" y="2507872"/>
                </a:cubicBezTo>
                <a:cubicBezTo>
                  <a:pt x="710343" y="2505822"/>
                  <a:pt x="714351" y="2502730"/>
                  <a:pt x="717932" y="2498916"/>
                </a:cubicBezTo>
                <a:lnTo>
                  <a:pt x="727017" y="2486382"/>
                </a:lnTo>
                <a:lnTo>
                  <a:pt x="726741" y="2484113"/>
                </a:lnTo>
                <a:cubicBezTo>
                  <a:pt x="727745" y="2475043"/>
                  <a:pt x="730155" y="2470249"/>
                  <a:pt x="733179" y="2467361"/>
                </a:cubicBezTo>
                <a:lnTo>
                  <a:pt x="737364" y="2465156"/>
                </a:lnTo>
                <a:lnTo>
                  <a:pt x="742650" y="2454122"/>
                </a:lnTo>
                <a:lnTo>
                  <a:pt x="755408" y="2433619"/>
                </a:lnTo>
                <a:cubicBezTo>
                  <a:pt x="755471" y="2431955"/>
                  <a:pt x="755535" y="2430290"/>
                  <a:pt x="755598" y="2428626"/>
                </a:cubicBezTo>
                <a:lnTo>
                  <a:pt x="771418" y="2395899"/>
                </a:lnTo>
                <a:lnTo>
                  <a:pt x="770593" y="2394897"/>
                </a:lnTo>
                <a:cubicBezTo>
                  <a:pt x="769106" y="2391905"/>
                  <a:pt x="768688" y="2388289"/>
                  <a:pt x="770497" y="2383267"/>
                </a:cubicBezTo>
                <a:cubicBezTo>
                  <a:pt x="752441" y="2382908"/>
                  <a:pt x="765761" y="2377071"/>
                  <a:pt x="772693" y="2362296"/>
                </a:cubicBezTo>
                <a:cubicBezTo>
                  <a:pt x="746194" y="2358441"/>
                  <a:pt x="775111" y="2321343"/>
                  <a:pt x="764846" y="2307129"/>
                </a:cubicBezTo>
                <a:cubicBezTo>
                  <a:pt x="770536" y="2296361"/>
                  <a:pt x="776068" y="2284903"/>
                  <a:pt x="781226" y="2272947"/>
                </a:cubicBezTo>
                <a:lnTo>
                  <a:pt x="783960" y="2265753"/>
                </a:lnTo>
                <a:lnTo>
                  <a:pt x="783783" y="2265478"/>
                </a:lnTo>
                <a:cubicBezTo>
                  <a:pt x="783882" y="2263635"/>
                  <a:pt x="784595" y="2261166"/>
                  <a:pt x="786206" y="2257630"/>
                </a:cubicBezTo>
                <a:lnTo>
                  <a:pt x="788946" y="2252635"/>
                </a:lnTo>
                <a:lnTo>
                  <a:pt x="794250" y="2238675"/>
                </a:lnTo>
                <a:cubicBezTo>
                  <a:pt x="794345" y="2236784"/>
                  <a:pt x="794441" y="2234894"/>
                  <a:pt x="794536" y="2233003"/>
                </a:cubicBezTo>
                <a:lnTo>
                  <a:pt x="792429" y="2229498"/>
                </a:lnTo>
                <a:lnTo>
                  <a:pt x="793227" y="2228401"/>
                </a:lnTo>
                <a:cubicBezTo>
                  <a:pt x="801728" y="2221696"/>
                  <a:pt x="809796" y="2223226"/>
                  <a:pt x="795299" y="2197903"/>
                </a:cubicBezTo>
                <a:cubicBezTo>
                  <a:pt x="811549" y="2180402"/>
                  <a:pt x="801510" y="2168206"/>
                  <a:pt x="808822" y="2134368"/>
                </a:cubicBezTo>
                <a:cubicBezTo>
                  <a:pt x="821032" y="2126284"/>
                  <a:pt x="822222" y="2114075"/>
                  <a:pt x="820138" y="2099989"/>
                </a:cubicBezTo>
                <a:cubicBezTo>
                  <a:pt x="834727" y="2072002"/>
                  <a:pt x="836697" y="2038973"/>
                  <a:pt x="847225" y="2003626"/>
                </a:cubicBezTo>
                <a:cubicBezTo>
                  <a:pt x="870411" y="1973216"/>
                  <a:pt x="860120" y="1942957"/>
                  <a:pt x="871446" y="1905232"/>
                </a:cubicBezTo>
                <a:cubicBezTo>
                  <a:pt x="899662" y="1884744"/>
                  <a:pt x="866560" y="1869681"/>
                  <a:pt x="866894" y="1846725"/>
                </a:cubicBezTo>
                <a:lnTo>
                  <a:pt x="868241" y="1841071"/>
                </a:lnTo>
                <a:lnTo>
                  <a:pt x="875742" y="1828958"/>
                </a:lnTo>
                <a:lnTo>
                  <a:pt x="879192" y="1824953"/>
                </a:lnTo>
                <a:lnTo>
                  <a:pt x="882790" y="1817574"/>
                </a:lnTo>
                <a:lnTo>
                  <a:pt x="886658" y="1811329"/>
                </a:lnTo>
                <a:cubicBezTo>
                  <a:pt x="893642" y="1801193"/>
                  <a:pt x="900872" y="1791712"/>
                  <a:pt x="908112" y="1782991"/>
                </a:cubicBezTo>
                <a:cubicBezTo>
                  <a:pt x="901486" y="1764538"/>
                  <a:pt x="1045081" y="1767511"/>
                  <a:pt x="1021695" y="1753240"/>
                </a:cubicBezTo>
                <a:cubicBezTo>
                  <a:pt x="1050351" y="1710564"/>
                  <a:pt x="1079859" y="1626787"/>
                  <a:pt x="1109428" y="1570998"/>
                </a:cubicBezTo>
                <a:cubicBezTo>
                  <a:pt x="1095060" y="1528987"/>
                  <a:pt x="1220038" y="1416281"/>
                  <a:pt x="1250520" y="1425857"/>
                </a:cubicBezTo>
                <a:cubicBezTo>
                  <a:pt x="1270355" y="1392742"/>
                  <a:pt x="1375441" y="1360253"/>
                  <a:pt x="1397360" y="1313547"/>
                </a:cubicBezTo>
                <a:lnTo>
                  <a:pt x="1496269" y="1094720"/>
                </a:lnTo>
                <a:cubicBezTo>
                  <a:pt x="1516164" y="1015803"/>
                  <a:pt x="1525308" y="965866"/>
                  <a:pt x="1516735" y="913489"/>
                </a:cubicBezTo>
                <a:cubicBezTo>
                  <a:pt x="1526909" y="905284"/>
                  <a:pt x="1519732" y="816693"/>
                  <a:pt x="1518279" y="802489"/>
                </a:cubicBezTo>
                <a:cubicBezTo>
                  <a:pt x="1525486" y="739008"/>
                  <a:pt x="1570345" y="641350"/>
                  <a:pt x="1589359" y="598702"/>
                </a:cubicBezTo>
                <a:cubicBezTo>
                  <a:pt x="1627631" y="531968"/>
                  <a:pt x="1653787" y="428652"/>
                  <a:pt x="1674468" y="380053"/>
                </a:cubicBezTo>
                <a:cubicBezTo>
                  <a:pt x="1702374" y="337186"/>
                  <a:pt x="1663464" y="346077"/>
                  <a:pt x="1713442" y="307108"/>
                </a:cubicBezTo>
                <a:cubicBezTo>
                  <a:pt x="1709247" y="293750"/>
                  <a:pt x="1712921" y="286239"/>
                  <a:pt x="1723372" y="277643"/>
                </a:cubicBezTo>
                <a:cubicBezTo>
                  <a:pt x="1736363" y="256271"/>
                  <a:pt x="1716219" y="239710"/>
                  <a:pt x="1740253" y="228503"/>
                </a:cubicBezTo>
                <a:cubicBezTo>
                  <a:pt x="1727703" y="222673"/>
                  <a:pt x="1759694" y="183008"/>
                  <a:pt x="1743263" y="182970"/>
                </a:cubicBezTo>
                <a:cubicBezTo>
                  <a:pt x="1741915" y="159720"/>
                  <a:pt x="1761363" y="167348"/>
                  <a:pt x="1761186" y="145367"/>
                </a:cubicBezTo>
                <a:cubicBezTo>
                  <a:pt x="1768291" y="127518"/>
                  <a:pt x="1767039" y="165048"/>
                  <a:pt x="1777775" y="148014"/>
                </a:cubicBezTo>
                <a:cubicBezTo>
                  <a:pt x="1788927" y="125594"/>
                  <a:pt x="1807822" y="143605"/>
                  <a:pt x="1792914" y="104094"/>
                </a:cubicBezTo>
                <a:cubicBezTo>
                  <a:pt x="1811329" y="87027"/>
                  <a:pt x="1802901" y="72355"/>
                  <a:pt x="1814516" y="36224"/>
                </a:cubicBezTo>
                <a:lnTo>
                  <a:pt x="1821598" y="28008"/>
                </a:lnTo>
                <a:lnTo>
                  <a:pt x="1813947" y="11863"/>
                </a:lnTo>
                <a:cubicBezTo>
                  <a:pt x="1814274" y="7909"/>
                  <a:pt x="1814602" y="3954"/>
                  <a:pt x="1814929" y="0"/>
                </a:cubicBezTo>
                <a:close/>
              </a:path>
            </a:pathLst>
          </a:custGeom>
          <a:solidFill>
            <a:srgbClr val="82766A">
              <a:alpha val="13725"/>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35" name="Google Shape;135;g3802a0e2f01_0_0"/>
          <p:cNvSpPr/>
          <p:nvPr/>
        </p:nvSpPr>
        <p:spPr>
          <a:xfrm>
            <a:off x="8284191" y="659630"/>
            <a:ext cx="3240405" cy="5532692"/>
          </a:xfrm>
          <a:custGeom>
            <a:avLst/>
            <a:gdLst/>
            <a:ahLst/>
            <a:cxnLst/>
            <a:rect l="l" t="t" r="r" b="b"/>
            <a:pathLst>
              <a:path w="2400300" h="2400300" extrusionOk="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srgbClr val="000000">
                <a:alpha val="2549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36" name="Google Shape;136;g3802a0e2f01_0_0"/>
          <p:cNvSpPr/>
          <p:nvPr/>
        </p:nvSpPr>
        <p:spPr>
          <a:xfrm>
            <a:off x="9349196" y="6091709"/>
            <a:ext cx="1150432" cy="429549"/>
          </a:xfrm>
          <a:custGeom>
            <a:avLst/>
            <a:gdLst/>
            <a:ahLst/>
            <a:cxnLst/>
            <a:rect l="l" t="t" r="r" b="b"/>
            <a:pathLst>
              <a:path w="2201784" h="594531" extrusionOk="0">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4862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37" name="Google Shape;137;g3802a0e2f01_0_0"/>
          <p:cNvSpPr txBox="1">
            <a:spLocks noGrp="1"/>
          </p:cNvSpPr>
          <p:nvPr>
            <p:ph type="body" idx="1"/>
          </p:nvPr>
        </p:nvSpPr>
        <p:spPr>
          <a:xfrm>
            <a:off x="838200" y="1391000"/>
            <a:ext cx="10515600" cy="4785900"/>
          </a:xfrm>
          <a:prstGeom prst="rect">
            <a:avLst/>
          </a:prstGeom>
          <a:noFill/>
          <a:ln>
            <a:noFill/>
          </a:ln>
        </p:spPr>
        <p:txBody>
          <a:bodyPr spcFirstLastPara="1" wrap="square" lIns="91425" tIns="45700" rIns="91425" bIns="45700" anchor="t" anchorCtr="0">
            <a:normAutofit fontScale="77500" lnSpcReduction="20000"/>
          </a:bodyPr>
          <a:lstStyle/>
          <a:p>
            <a:pPr marL="0" marR="0" lvl="0" indent="0" algn="ctr" rtl="0">
              <a:lnSpc>
                <a:spcPct val="100000"/>
              </a:lnSpc>
              <a:spcBef>
                <a:spcPts val="0"/>
              </a:spcBef>
              <a:spcAft>
                <a:spcPts val="0"/>
              </a:spcAft>
              <a:buClr>
                <a:schemeClr val="dk1"/>
              </a:buClr>
              <a:buSzPct val="30812"/>
              <a:buFont typeface="Arial"/>
              <a:buNone/>
            </a:pPr>
            <a:r>
              <a:rPr lang="en-US" sz="3570" b="1" u="sng">
                <a:solidFill>
                  <a:srgbClr val="002C87"/>
                </a:solidFill>
                <a:highlight>
                  <a:srgbClr val="FFFFFF"/>
                </a:highlight>
                <a:latin typeface="Arial"/>
                <a:ea typeface="Arial"/>
                <a:cs typeface="Arial"/>
                <a:sym typeface="Arial"/>
              </a:rPr>
              <a:t>1744 SEND</a:t>
            </a:r>
            <a:r>
              <a:rPr lang="en-US" sz="3570" b="1">
                <a:solidFill>
                  <a:srgbClr val="002C87"/>
                </a:solidFill>
                <a:highlight>
                  <a:srgbClr val="FFFFFF"/>
                </a:highlight>
                <a:latin typeface="Arial"/>
                <a:ea typeface="Arial"/>
                <a:cs typeface="Arial"/>
                <a:sym typeface="Arial"/>
              </a:rPr>
              <a:t> pupils have attended a BPSS opportunity</a:t>
            </a:r>
            <a:endParaRPr sz="3570" b="1">
              <a:solidFill>
                <a:srgbClr val="002C87"/>
              </a:solidFill>
              <a:highlight>
                <a:srgbClr val="FFFFFF"/>
              </a:highlight>
              <a:latin typeface="Arial"/>
              <a:ea typeface="Arial"/>
              <a:cs typeface="Arial"/>
              <a:sym typeface="Arial"/>
            </a:endParaRPr>
          </a:p>
          <a:p>
            <a:pPr marL="0" marR="0" lvl="0" indent="0" algn="ctr" rtl="0">
              <a:lnSpc>
                <a:spcPct val="100000"/>
              </a:lnSpc>
              <a:spcBef>
                <a:spcPts val="0"/>
              </a:spcBef>
              <a:spcAft>
                <a:spcPts val="0"/>
              </a:spcAft>
              <a:buClr>
                <a:schemeClr val="dk1"/>
              </a:buClr>
              <a:buSzPct val="30812"/>
              <a:buFont typeface="Arial"/>
              <a:buNone/>
            </a:pPr>
            <a:endParaRPr sz="3570" b="1">
              <a:solidFill>
                <a:srgbClr val="002C87"/>
              </a:solidFill>
              <a:highlight>
                <a:srgbClr val="FFFFFF"/>
              </a:highlight>
              <a:latin typeface="Arial"/>
              <a:ea typeface="Arial"/>
              <a:cs typeface="Arial"/>
              <a:sym typeface="Arial"/>
            </a:endParaRPr>
          </a:p>
          <a:p>
            <a:pPr marL="0" marR="0" lvl="0" indent="0" algn="ctr" rtl="0">
              <a:lnSpc>
                <a:spcPct val="100000"/>
              </a:lnSpc>
              <a:spcBef>
                <a:spcPts val="0"/>
              </a:spcBef>
              <a:spcAft>
                <a:spcPts val="0"/>
              </a:spcAft>
              <a:buClr>
                <a:schemeClr val="dk1"/>
              </a:buClr>
              <a:buSzPct val="30812"/>
              <a:buFont typeface="Arial"/>
              <a:buNone/>
            </a:pPr>
            <a:r>
              <a:rPr lang="en-US" sz="3570" b="1">
                <a:solidFill>
                  <a:srgbClr val="002C87"/>
                </a:solidFill>
                <a:highlight>
                  <a:srgbClr val="FFFFFF"/>
                </a:highlight>
                <a:latin typeface="Arial"/>
                <a:ea typeface="Arial"/>
                <a:cs typeface="Arial"/>
                <a:sym typeface="Arial"/>
              </a:rPr>
              <a:t>952 SEND </a:t>
            </a:r>
            <a:r>
              <a:rPr lang="en-US" sz="3170" b="1">
                <a:solidFill>
                  <a:srgbClr val="002C87"/>
                </a:solidFill>
                <a:highlight>
                  <a:srgbClr val="FFFFFF"/>
                </a:highlight>
                <a:latin typeface="Arial"/>
                <a:ea typeface="Arial"/>
                <a:cs typeface="Arial"/>
                <a:sym typeface="Arial"/>
              </a:rPr>
              <a:t>Pupils have taken part in specific inclusion events</a:t>
            </a:r>
            <a:endParaRPr sz="3170" b="1">
              <a:solidFill>
                <a:srgbClr val="002C87"/>
              </a:solidFill>
              <a:highlight>
                <a:srgbClr val="FFFFFF"/>
              </a:highlight>
              <a:latin typeface="Arial"/>
              <a:ea typeface="Arial"/>
              <a:cs typeface="Arial"/>
              <a:sym typeface="Arial"/>
            </a:endParaRPr>
          </a:p>
          <a:p>
            <a:pPr marL="0" marR="0" lvl="0" indent="0" algn="ctr" rtl="0">
              <a:lnSpc>
                <a:spcPct val="100000"/>
              </a:lnSpc>
              <a:spcBef>
                <a:spcPts val="0"/>
              </a:spcBef>
              <a:spcAft>
                <a:spcPts val="0"/>
              </a:spcAft>
              <a:buClr>
                <a:schemeClr val="dk1"/>
              </a:buClr>
              <a:buSzPct val="30812"/>
              <a:buFont typeface="Arial"/>
              <a:buNone/>
            </a:pPr>
            <a:r>
              <a:rPr lang="en-US" sz="3570" b="1">
                <a:solidFill>
                  <a:srgbClr val="002C87"/>
                </a:solidFill>
                <a:highlight>
                  <a:srgbClr val="FFFFFF"/>
                </a:highlight>
                <a:latin typeface="Arial"/>
                <a:ea typeface="Arial"/>
                <a:cs typeface="Arial"/>
                <a:sym typeface="Arial"/>
              </a:rPr>
              <a:t>585 Boys</a:t>
            </a:r>
            <a:r>
              <a:rPr lang="en-US" sz="3170" b="1">
                <a:solidFill>
                  <a:srgbClr val="002C87"/>
                </a:solidFill>
                <a:highlight>
                  <a:srgbClr val="FFFFFF"/>
                </a:highlight>
                <a:latin typeface="Arial"/>
                <a:ea typeface="Arial"/>
                <a:cs typeface="Arial"/>
                <a:sym typeface="Arial"/>
              </a:rPr>
              <a:t> and </a:t>
            </a:r>
            <a:r>
              <a:rPr lang="en-US" sz="3570" b="1">
                <a:solidFill>
                  <a:srgbClr val="002C87"/>
                </a:solidFill>
                <a:highlight>
                  <a:srgbClr val="FFFFFF"/>
                </a:highlight>
                <a:latin typeface="Arial"/>
                <a:ea typeface="Arial"/>
                <a:cs typeface="Arial"/>
                <a:sym typeface="Arial"/>
              </a:rPr>
              <a:t>367 Girls</a:t>
            </a:r>
            <a:endParaRPr sz="3170" b="1">
              <a:solidFill>
                <a:srgbClr val="002C87"/>
              </a:solidFill>
              <a:highlight>
                <a:srgbClr val="FFFFFF"/>
              </a:highlight>
              <a:latin typeface="Arial"/>
              <a:ea typeface="Arial"/>
              <a:cs typeface="Arial"/>
              <a:sym typeface="Arial"/>
            </a:endParaRPr>
          </a:p>
          <a:p>
            <a:pPr marL="0" marR="0" lvl="0" indent="0" algn="ctr" rtl="0">
              <a:lnSpc>
                <a:spcPct val="100000"/>
              </a:lnSpc>
              <a:spcBef>
                <a:spcPts val="0"/>
              </a:spcBef>
              <a:spcAft>
                <a:spcPts val="0"/>
              </a:spcAft>
              <a:buClr>
                <a:schemeClr val="dk1"/>
              </a:buClr>
              <a:buSzPct val="30812"/>
              <a:buFont typeface="Arial"/>
              <a:buNone/>
            </a:pPr>
            <a:r>
              <a:rPr lang="en-US" sz="3570" b="1">
                <a:solidFill>
                  <a:srgbClr val="002C87"/>
                </a:solidFill>
                <a:highlight>
                  <a:srgbClr val="FFFFFF"/>
                </a:highlight>
                <a:latin typeface="Arial"/>
                <a:ea typeface="Arial"/>
                <a:cs typeface="Arial"/>
                <a:sym typeface="Arial"/>
              </a:rPr>
              <a:t>792 SEND </a:t>
            </a:r>
            <a:r>
              <a:rPr lang="en-US" sz="3170" b="1">
                <a:solidFill>
                  <a:srgbClr val="002C87"/>
                </a:solidFill>
                <a:highlight>
                  <a:srgbClr val="FFFFFF"/>
                </a:highlight>
                <a:latin typeface="Arial"/>
                <a:ea typeface="Arial"/>
                <a:cs typeface="Arial"/>
                <a:sym typeface="Arial"/>
              </a:rPr>
              <a:t>pupils have taken part in other BPSS events </a:t>
            </a:r>
            <a:endParaRPr sz="3170" b="1">
              <a:solidFill>
                <a:srgbClr val="002C87"/>
              </a:solidFill>
              <a:highlight>
                <a:srgbClr val="FFFFFF"/>
              </a:highlight>
              <a:latin typeface="Arial"/>
              <a:ea typeface="Arial"/>
              <a:cs typeface="Arial"/>
              <a:sym typeface="Arial"/>
            </a:endParaRPr>
          </a:p>
          <a:p>
            <a:pPr marL="0" marR="0" lvl="0" indent="0" algn="ctr" rtl="0">
              <a:lnSpc>
                <a:spcPct val="100000"/>
              </a:lnSpc>
              <a:spcBef>
                <a:spcPts val="0"/>
              </a:spcBef>
              <a:spcAft>
                <a:spcPts val="0"/>
              </a:spcAft>
              <a:buClr>
                <a:schemeClr val="dk1"/>
              </a:buClr>
              <a:buSzPct val="30812"/>
              <a:buFont typeface="Arial"/>
              <a:buNone/>
            </a:pPr>
            <a:endParaRPr sz="3570" b="1">
              <a:solidFill>
                <a:srgbClr val="002C87"/>
              </a:solidFill>
              <a:highlight>
                <a:srgbClr val="FFFFFF"/>
              </a:highlight>
              <a:latin typeface="Arial"/>
              <a:ea typeface="Arial"/>
              <a:cs typeface="Arial"/>
              <a:sym typeface="Arial"/>
            </a:endParaRPr>
          </a:p>
          <a:p>
            <a:pPr marL="0" marR="0" lvl="0" indent="0" algn="ctr" rtl="0">
              <a:lnSpc>
                <a:spcPct val="100000"/>
              </a:lnSpc>
              <a:spcBef>
                <a:spcPts val="0"/>
              </a:spcBef>
              <a:spcAft>
                <a:spcPts val="0"/>
              </a:spcAft>
              <a:buClr>
                <a:schemeClr val="dk1"/>
              </a:buClr>
              <a:buSzPct val="30812"/>
              <a:buFont typeface="Arial"/>
              <a:buNone/>
            </a:pPr>
            <a:r>
              <a:rPr lang="en-US" sz="3570" b="1">
                <a:solidFill>
                  <a:srgbClr val="002C87"/>
                </a:solidFill>
                <a:highlight>
                  <a:srgbClr val="FFFFFF"/>
                </a:highlight>
                <a:latin typeface="Arial"/>
                <a:ea typeface="Arial"/>
                <a:cs typeface="Arial"/>
                <a:sym typeface="Arial"/>
              </a:rPr>
              <a:t>140 Leaders</a:t>
            </a:r>
            <a:r>
              <a:rPr lang="en-US" sz="3170" b="1">
                <a:solidFill>
                  <a:srgbClr val="002C87"/>
                </a:solidFill>
                <a:highlight>
                  <a:srgbClr val="FFFFFF"/>
                </a:highlight>
                <a:latin typeface="Arial"/>
                <a:ea typeface="Arial"/>
                <a:cs typeface="Arial"/>
                <a:sym typeface="Arial"/>
              </a:rPr>
              <a:t> have been trained to support SEND events</a:t>
            </a:r>
            <a:endParaRPr sz="3170" b="1">
              <a:solidFill>
                <a:srgbClr val="002C87"/>
              </a:solidFill>
              <a:highlight>
                <a:srgbClr val="FFFFFF"/>
              </a:highlight>
              <a:latin typeface="Arial"/>
              <a:ea typeface="Arial"/>
              <a:cs typeface="Arial"/>
              <a:sym typeface="Arial"/>
            </a:endParaRPr>
          </a:p>
          <a:p>
            <a:pPr marL="0" marR="0" lvl="0" indent="0" algn="ctr" rtl="0">
              <a:lnSpc>
                <a:spcPct val="115085"/>
              </a:lnSpc>
              <a:spcBef>
                <a:spcPts val="408"/>
              </a:spcBef>
              <a:spcAft>
                <a:spcPts val="0"/>
              </a:spcAft>
              <a:buClr>
                <a:schemeClr val="dk1"/>
              </a:buClr>
              <a:buSzPct val="30812"/>
              <a:buFont typeface="Arial"/>
              <a:buNone/>
            </a:pPr>
            <a:r>
              <a:rPr lang="en-US" sz="3570" b="1">
                <a:solidFill>
                  <a:srgbClr val="002C87"/>
                </a:solidFill>
                <a:highlight>
                  <a:srgbClr val="FFFFFF"/>
                </a:highlight>
                <a:latin typeface="Arial"/>
                <a:ea typeface="Arial"/>
                <a:cs typeface="Arial"/>
                <a:sym typeface="Arial"/>
              </a:rPr>
              <a:t>22 </a:t>
            </a:r>
            <a:r>
              <a:rPr lang="en-US" sz="3170" b="1">
                <a:solidFill>
                  <a:srgbClr val="002C87"/>
                </a:solidFill>
                <a:highlight>
                  <a:srgbClr val="FFFFFF"/>
                </a:highlight>
                <a:latin typeface="Arial"/>
                <a:ea typeface="Arial"/>
                <a:cs typeface="Arial"/>
                <a:sym typeface="Arial"/>
              </a:rPr>
              <a:t>Teams represented Barnet at additional North London Events</a:t>
            </a:r>
            <a:r>
              <a:rPr lang="en-US" sz="3570" b="1">
                <a:solidFill>
                  <a:srgbClr val="002C87"/>
                </a:solidFill>
                <a:highlight>
                  <a:srgbClr val="FFFFFF"/>
                </a:highlight>
                <a:latin typeface="Arial"/>
                <a:ea typeface="Arial"/>
                <a:cs typeface="Arial"/>
                <a:sym typeface="Arial"/>
              </a:rPr>
              <a:t> </a:t>
            </a:r>
            <a:endParaRPr sz="3570" b="1">
              <a:solidFill>
                <a:srgbClr val="002C87"/>
              </a:solidFill>
              <a:highlight>
                <a:srgbClr val="FFFFFF"/>
              </a:highlight>
              <a:latin typeface="Arial"/>
              <a:ea typeface="Arial"/>
              <a:cs typeface="Arial"/>
              <a:sym typeface="Arial"/>
            </a:endParaRPr>
          </a:p>
          <a:p>
            <a:pPr marL="0" marR="0" lvl="0" indent="0" algn="ctr" rtl="0">
              <a:lnSpc>
                <a:spcPct val="115085"/>
              </a:lnSpc>
              <a:spcBef>
                <a:spcPts val="408"/>
              </a:spcBef>
              <a:spcAft>
                <a:spcPts val="0"/>
              </a:spcAft>
              <a:buClr>
                <a:schemeClr val="dk1"/>
              </a:buClr>
              <a:buSzPct val="30812"/>
              <a:buFont typeface="Arial"/>
              <a:buNone/>
            </a:pPr>
            <a:r>
              <a:rPr lang="en-US" sz="3570" b="1">
                <a:solidFill>
                  <a:srgbClr val="002C87"/>
                </a:solidFill>
                <a:highlight>
                  <a:srgbClr val="FFFFFF"/>
                </a:highlight>
                <a:latin typeface="Arial"/>
                <a:ea typeface="Arial"/>
                <a:cs typeface="Arial"/>
                <a:sym typeface="Arial"/>
              </a:rPr>
              <a:t>7 schools represented </a:t>
            </a:r>
            <a:r>
              <a:rPr lang="en-US" sz="3170" b="1">
                <a:solidFill>
                  <a:srgbClr val="002C87"/>
                </a:solidFill>
                <a:highlight>
                  <a:srgbClr val="FFFFFF"/>
                </a:highlight>
                <a:latin typeface="Arial"/>
                <a:ea typeface="Arial"/>
                <a:cs typeface="Arial"/>
                <a:sym typeface="Arial"/>
              </a:rPr>
              <a:t>at the School Games Finals </a:t>
            </a:r>
            <a:endParaRPr sz="3170" b="1">
              <a:solidFill>
                <a:srgbClr val="002C87"/>
              </a:solidFill>
              <a:highlight>
                <a:srgbClr val="FFFFFF"/>
              </a:highlight>
              <a:latin typeface="Arial"/>
              <a:ea typeface="Arial"/>
              <a:cs typeface="Arial"/>
              <a:sym typeface="Arial"/>
            </a:endParaRPr>
          </a:p>
          <a:p>
            <a:pPr marL="0" marR="0" lvl="0" indent="0" algn="ctr" rtl="0">
              <a:lnSpc>
                <a:spcPct val="115085"/>
              </a:lnSpc>
              <a:spcBef>
                <a:spcPts val="408"/>
              </a:spcBef>
              <a:spcAft>
                <a:spcPts val="0"/>
              </a:spcAft>
              <a:buClr>
                <a:schemeClr val="dk1"/>
              </a:buClr>
              <a:buSzPct val="34699"/>
              <a:buFont typeface="Arial"/>
              <a:buNone/>
            </a:pPr>
            <a:r>
              <a:rPr lang="en-US" sz="3170" b="1">
                <a:solidFill>
                  <a:srgbClr val="002C87"/>
                </a:solidFill>
                <a:highlight>
                  <a:srgbClr val="FFFFFF"/>
                </a:highlight>
                <a:latin typeface="Arial"/>
                <a:ea typeface="Arial"/>
                <a:cs typeface="Arial"/>
                <a:sym typeface="Arial"/>
              </a:rPr>
              <a:t>Schools continuing to receive CPD and training</a:t>
            </a:r>
            <a:endParaRPr sz="3170" b="1">
              <a:solidFill>
                <a:srgbClr val="002C87"/>
              </a:solidFill>
              <a:highlight>
                <a:srgbClr val="FFFFFF"/>
              </a:highlight>
              <a:latin typeface="Arial"/>
              <a:ea typeface="Arial"/>
              <a:cs typeface="Arial"/>
              <a:sym typeface="Arial"/>
            </a:endParaRPr>
          </a:p>
          <a:p>
            <a:pPr marL="0" marR="0" lvl="0" indent="0" algn="ctr" rtl="0">
              <a:lnSpc>
                <a:spcPct val="100000"/>
              </a:lnSpc>
              <a:spcBef>
                <a:spcPts val="121"/>
              </a:spcBef>
              <a:spcAft>
                <a:spcPts val="0"/>
              </a:spcAft>
              <a:buClr>
                <a:schemeClr val="dk1"/>
              </a:buClr>
              <a:buSzPct val="31700"/>
              <a:buFont typeface="Arial"/>
              <a:buNone/>
            </a:pPr>
            <a:endParaRPr sz="3470" b="1">
              <a:solidFill>
                <a:srgbClr val="002C87"/>
              </a:solidFill>
              <a:highlight>
                <a:srgbClr val="FFFFFF"/>
              </a:highlight>
              <a:latin typeface="Arial"/>
              <a:ea typeface="Arial"/>
              <a:cs typeface="Arial"/>
              <a:sym typeface="Arial"/>
            </a:endParaRPr>
          </a:p>
          <a:p>
            <a:pPr marL="0" marR="0" lvl="0" indent="0" algn="ctr" rtl="0">
              <a:lnSpc>
                <a:spcPct val="100000"/>
              </a:lnSpc>
              <a:spcBef>
                <a:spcPts val="121"/>
              </a:spcBef>
              <a:spcAft>
                <a:spcPts val="0"/>
              </a:spcAft>
              <a:buClr>
                <a:schemeClr val="dk1"/>
              </a:buClr>
              <a:buSzPct val="31700"/>
              <a:buFont typeface="Arial"/>
              <a:buNone/>
            </a:pPr>
            <a:r>
              <a:rPr lang="en-US" sz="3470" b="1">
                <a:solidFill>
                  <a:srgbClr val="002C87"/>
                </a:solidFill>
                <a:highlight>
                  <a:srgbClr val="FFFFFF"/>
                </a:highlight>
                <a:latin typeface="Arial"/>
                <a:ea typeface="Arial"/>
                <a:cs typeface="Arial"/>
                <a:sym typeface="Arial"/>
              </a:rPr>
              <a:t>Is your school involved??</a:t>
            </a:r>
            <a:endParaRPr sz="4070" b="1">
              <a:solidFill>
                <a:srgbClr val="002C87"/>
              </a:solidFill>
              <a:highlight>
                <a:srgbClr val="FFFFFF"/>
              </a:highlight>
              <a:latin typeface="Arial"/>
              <a:ea typeface="Arial"/>
              <a:cs typeface="Arial"/>
              <a:sym typeface="Arial"/>
            </a:endParaRPr>
          </a:p>
          <a:p>
            <a:pPr marL="0" lvl="0" indent="0" algn="l" rtl="0">
              <a:lnSpc>
                <a:spcPct val="90000"/>
              </a:lnSpc>
              <a:spcBef>
                <a:spcPts val="300"/>
              </a:spcBef>
              <a:spcAft>
                <a:spcPts val="0"/>
              </a:spcAft>
              <a:buClr>
                <a:schemeClr val="dk1"/>
              </a:buClr>
              <a:buSzPct val="80000"/>
              <a:buFont typeface="Arial"/>
              <a:buNone/>
            </a:pPr>
            <a:endParaRPr sz="2000">
              <a:solidFill>
                <a:srgbClr val="262626"/>
              </a:solidFill>
            </a:endParaRPr>
          </a:p>
          <a:p>
            <a:pPr marL="0" lvl="0" indent="0" algn="l" rtl="0">
              <a:lnSpc>
                <a:spcPct val="90000"/>
              </a:lnSpc>
              <a:spcBef>
                <a:spcPts val="1000"/>
              </a:spcBef>
              <a:spcAft>
                <a:spcPts val="0"/>
              </a:spcAft>
              <a:buSzPct val="64286"/>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g38025c2d763_0_91"/>
          <p:cNvPicPr preferRelativeResize="0"/>
          <p:nvPr/>
        </p:nvPicPr>
        <p:blipFill>
          <a:blip r:embed="rId3">
            <a:alphaModFix/>
          </a:blip>
          <a:stretch>
            <a:fillRect/>
          </a:stretch>
        </p:blipFill>
        <p:spPr>
          <a:xfrm>
            <a:off x="152400" y="152400"/>
            <a:ext cx="11650132" cy="65531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g3fa71e6b71f_0_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149" name="Google Shape;149;g3fa71e6b71f_0_6"/>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150" name="Google Shape;150;g3fa71e6b71f_0_6"/>
          <p:cNvPicPr preferRelativeResize="0"/>
          <p:nvPr/>
        </p:nvPicPr>
        <p:blipFill>
          <a:blip r:embed="rId3">
            <a:alphaModFix/>
          </a:blip>
          <a:stretch>
            <a:fillRect/>
          </a:stretch>
        </p:blipFill>
        <p:spPr>
          <a:xfrm>
            <a:off x="0" y="-39301"/>
            <a:ext cx="12192000" cy="6858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g358a9c1c192_0_0"/>
          <p:cNvSpPr txBox="1">
            <a:spLocks noGrp="1"/>
          </p:cNvSpPr>
          <p:nvPr>
            <p:ph type="title"/>
          </p:nvPr>
        </p:nvSpPr>
        <p:spPr>
          <a:xfrm>
            <a:off x="789700" y="332800"/>
            <a:ext cx="46773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US" b="1" u="sng">
                <a:solidFill>
                  <a:srgbClr val="002060"/>
                </a:solidFill>
              </a:rPr>
              <a:t>T1 Rugby - Is Here!</a:t>
            </a:r>
            <a:endParaRPr b="1" u="sng">
              <a:solidFill>
                <a:srgbClr val="002060"/>
              </a:solidFill>
            </a:endParaRPr>
          </a:p>
        </p:txBody>
      </p:sp>
      <p:sp>
        <p:nvSpPr>
          <p:cNvPr id="157" name="Google Shape;157;g358a9c1c192_0_0"/>
          <p:cNvSpPr txBox="1">
            <a:spLocks noGrp="1"/>
          </p:cNvSpPr>
          <p:nvPr>
            <p:ph type="body" idx="1"/>
          </p:nvPr>
        </p:nvSpPr>
        <p:spPr>
          <a:xfrm>
            <a:off x="582275" y="1825625"/>
            <a:ext cx="10771500" cy="4351200"/>
          </a:xfrm>
          <a:prstGeom prst="rect">
            <a:avLst/>
          </a:prstGeom>
          <a:solidFill>
            <a:srgbClr val="FFFFFF"/>
          </a:solidFill>
          <a:ln>
            <a:noFill/>
          </a:ln>
        </p:spPr>
        <p:txBody>
          <a:bodyPr spcFirstLastPara="1" wrap="square" lIns="91425" tIns="45700" rIns="91425" bIns="45700" anchor="t" anchorCtr="0">
            <a:normAutofit lnSpcReduction="10000"/>
          </a:bodyPr>
          <a:lstStyle/>
          <a:p>
            <a:pPr marL="457200" lvl="0" indent="-342900" algn="l" rtl="0">
              <a:lnSpc>
                <a:spcPct val="90000"/>
              </a:lnSpc>
              <a:spcBef>
                <a:spcPts val="1000"/>
              </a:spcBef>
              <a:spcAft>
                <a:spcPts val="0"/>
              </a:spcAft>
              <a:buClr>
                <a:srgbClr val="1F497D"/>
              </a:buClr>
              <a:buSzPts val="1800"/>
              <a:buChar char="-"/>
            </a:pPr>
            <a:r>
              <a:rPr lang="en-US">
                <a:solidFill>
                  <a:srgbClr val="1F497D"/>
                </a:solidFill>
              </a:rPr>
              <a:t>FREE CPD - 1st October</a:t>
            </a:r>
            <a:endParaRPr>
              <a:solidFill>
                <a:srgbClr val="1F497D"/>
              </a:solidFill>
            </a:endParaRPr>
          </a:p>
          <a:p>
            <a:pPr marL="457200" lvl="0" indent="-342900" algn="l" rtl="0">
              <a:lnSpc>
                <a:spcPct val="90000"/>
              </a:lnSpc>
              <a:spcBef>
                <a:spcPts val="0"/>
              </a:spcBef>
              <a:spcAft>
                <a:spcPts val="0"/>
              </a:spcAft>
              <a:buClr>
                <a:srgbClr val="1F497D"/>
              </a:buClr>
              <a:buSzPts val="1800"/>
              <a:buChar char="-"/>
            </a:pPr>
            <a:r>
              <a:rPr lang="en-US">
                <a:solidFill>
                  <a:srgbClr val="1F497D"/>
                </a:solidFill>
              </a:rPr>
              <a:t>Festivals</a:t>
            </a:r>
            <a:endParaRPr>
              <a:solidFill>
                <a:srgbClr val="1F497D"/>
              </a:solidFill>
            </a:endParaRPr>
          </a:p>
          <a:p>
            <a:pPr marL="457200" lvl="0" indent="-342900" algn="l" rtl="0">
              <a:lnSpc>
                <a:spcPct val="90000"/>
              </a:lnSpc>
              <a:spcBef>
                <a:spcPts val="0"/>
              </a:spcBef>
              <a:spcAft>
                <a:spcPts val="0"/>
              </a:spcAft>
              <a:buClr>
                <a:srgbClr val="1F497D"/>
              </a:buClr>
              <a:buSzPts val="1800"/>
              <a:buChar char="-"/>
            </a:pPr>
            <a:r>
              <a:rPr lang="en-US">
                <a:solidFill>
                  <a:srgbClr val="1F497D"/>
                </a:solidFill>
              </a:rPr>
              <a:t>Competitions</a:t>
            </a:r>
            <a:endParaRPr>
              <a:solidFill>
                <a:srgbClr val="1F497D"/>
              </a:solidFill>
            </a:endParaRPr>
          </a:p>
          <a:p>
            <a:pPr marL="457200" lvl="0" indent="-342900" algn="l" rtl="0">
              <a:lnSpc>
                <a:spcPct val="90000"/>
              </a:lnSpc>
              <a:spcBef>
                <a:spcPts val="0"/>
              </a:spcBef>
              <a:spcAft>
                <a:spcPts val="0"/>
              </a:spcAft>
              <a:buClr>
                <a:srgbClr val="1F497D"/>
              </a:buClr>
              <a:buSzPts val="1800"/>
              <a:buChar char="-"/>
            </a:pPr>
            <a:r>
              <a:rPr lang="en-US">
                <a:solidFill>
                  <a:srgbClr val="1F497D"/>
                </a:solidFill>
              </a:rPr>
              <a:t>School Games</a:t>
            </a:r>
            <a:endParaRPr>
              <a:solidFill>
                <a:srgbClr val="1F497D"/>
              </a:solidFill>
            </a:endParaRPr>
          </a:p>
          <a:p>
            <a:pPr marL="457200" lvl="0" indent="-342900" algn="l" rtl="0">
              <a:lnSpc>
                <a:spcPct val="90000"/>
              </a:lnSpc>
              <a:spcBef>
                <a:spcPts val="0"/>
              </a:spcBef>
              <a:spcAft>
                <a:spcPts val="0"/>
              </a:spcAft>
              <a:buClr>
                <a:srgbClr val="1F497D"/>
              </a:buClr>
              <a:buSzPts val="1800"/>
              <a:buChar char="-"/>
            </a:pPr>
            <a:r>
              <a:rPr lang="en-US">
                <a:solidFill>
                  <a:srgbClr val="1F497D"/>
                </a:solidFill>
              </a:rPr>
              <a:t>Leagues</a:t>
            </a:r>
            <a:endParaRPr>
              <a:solidFill>
                <a:srgbClr val="1F497D"/>
              </a:solidFill>
            </a:endParaRPr>
          </a:p>
          <a:p>
            <a:pPr marL="457200" lvl="0" indent="-342900" algn="l" rtl="0">
              <a:lnSpc>
                <a:spcPct val="90000"/>
              </a:lnSpc>
              <a:spcBef>
                <a:spcPts val="0"/>
              </a:spcBef>
              <a:spcAft>
                <a:spcPts val="0"/>
              </a:spcAft>
              <a:buClr>
                <a:srgbClr val="1F497D"/>
              </a:buClr>
              <a:buSzPts val="1800"/>
              <a:buChar char="-"/>
            </a:pPr>
            <a:r>
              <a:rPr lang="en-US">
                <a:solidFill>
                  <a:srgbClr val="1F497D"/>
                </a:solidFill>
              </a:rPr>
              <a:t>Free Resources</a:t>
            </a:r>
            <a:endParaRPr>
              <a:solidFill>
                <a:srgbClr val="1F497D"/>
              </a:solidFill>
            </a:endParaRPr>
          </a:p>
          <a:p>
            <a:pPr marL="0" lvl="0" indent="0" algn="l" rtl="0">
              <a:lnSpc>
                <a:spcPct val="90000"/>
              </a:lnSpc>
              <a:spcBef>
                <a:spcPts val="0"/>
              </a:spcBef>
              <a:spcAft>
                <a:spcPts val="0"/>
              </a:spcAft>
              <a:buNone/>
            </a:pPr>
            <a:endParaRPr b="1">
              <a:solidFill>
                <a:srgbClr val="1F497D"/>
              </a:solidFill>
            </a:endParaRPr>
          </a:p>
          <a:p>
            <a:pPr marL="0" lvl="0" indent="0" algn="l" rtl="0">
              <a:lnSpc>
                <a:spcPct val="90000"/>
              </a:lnSpc>
              <a:spcBef>
                <a:spcPts val="0"/>
              </a:spcBef>
              <a:spcAft>
                <a:spcPts val="0"/>
              </a:spcAft>
              <a:buNone/>
            </a:pPr>
            <a:r>
              <a:rPr lang="en-US" b="1">
                <a:solidFill>
                  <a:srgbClr val="1F497D"/>
                </a:solidFill>
              </a:rPr>
              <a:t>Put your school forward for </a:t>
            </a:r>
            <a:endParaRPr b="1">
              <a:solidFill>
                <a:srgbClr val="1F497D"/>
              </a:solidFill>
            </a:endParaRPr>
          </a:p>
          <a:p>
            <a:pPr marL="0" lvl="0" indent="0" algn="l" rtl="0">
              <a:lnSpc>
                <a:spcPct val="90000"/>
              </a:lnSpc>
              <a:spcBef>
                <a:spcPts val="0"/>
              </a:spcBef>
              <a:spcAft>
                <a:spcPts val="0"/>
              </a:spcAft>
              <a:buNone/>
            </a:pPr>
            <a:r>
              <a:rPr lang="en-US" b="1">
                <a:solidFill>
                  <a:srgbClr val="1F497D"/>
                </a:solidFill>
              </a:rPr>
              <a:t>the programme</a:t>
            </a:r>
            <a:endParaRPr b="1">
              <a:solidFill>
                <a:srgbClr val="1F497D"/>
              </a:solidFill>
            </a:endParaRPr>
          </a:p>
          <a:p>
            <a:pPr marL="0" lvl="0" indent="0" algn="l" rtl="0">
              <a:lnSpc>
                <a:spcPct val="90000"/>
              </a:lnSpc>
              <a:spcBef>
                <a:spcPts val="1000"/>
              </a:spcBef>
              <a:spcAft>
                <a:spcPts val="0"/>
              </a:spcAft>
              <a:buSzPts val="1800"/>
              <a:buNone/>
            </a:pPr>
            <a:endParaRPr/>
          </a:p>
          <a:p>
            <a:pPr marL="0" lvl="0" indent="0" algn="l" rtl="0">
              <a:lnSpc>
                <a:spcPct val="90000"/>
              </a:lnSpc>
              <a:spcBef>
                <a:spcPts val="1000"/>
              </a:spcBef>
              <a:spcAft>
                <a:spcPts val="0"/>
              </a:spcAft>
              <a:buSzPts val="1800"/>
              <a:buNone/>
            </a:pPr>
            <a:r>
              <a:rPr lang="en-US" sz="2100" b="1">
                <a:solidFill>
                  <a:srgbClr val="222222"/>
                </a:solidFill>
                <a:highlight>
                  <a:srgbClr val="FFFFFF"/>
                </a:highlight>
                <a:latin typeface="Arial"/>
                <a:ea typeface="Arial"/>
                <a:cs typeface="Arial"/>
                <a:sym typeface="Arial"/>
              </a:rPr>
              <a:t>Important - </a:t>
            </a:r>
            <a:r>
              <a:rPr lang="en-US" sz="2100" b="1" u="sng">
                <a:solidFill>
                  <a:schemeClr val="hlink"/>
                </a:solidFill>
                <a:highlight>
                  <a:srgbClr val="FFFFFF"/>
                </a:highlight>
                <a:latin typeface="Arial"/>
                <a:ea typeface="Arial"/>
                <a:cs typeface="Arial"/>
                <a:sym typeface="Arial"/>
                <a:hlinkClick r:id="rId3"/>
              </a:rPr>
              <a:t>T1 Rules Video</a:t>
            </a:r>
            <a:endParaRPr sz="3800" b="1"/>
          </a:p>
        </p:txBody>
      </p:sp>
      <p:pic>
        <p:nvPicPr>
          <p:cNvPr id="158" name="Google Shape;158;g358a9c1c192_0_0"/>
          <p:cNvPicPr preferRelativeResize="0"/>
          <p:nvPr/>
        </p:nvPicPr>
        <p:blipFill rotWithShape="1">
          <a:blip r:embed="rId4">
            <a:alphaModFix/>
          </a:blip>
          <a:srcRect l="20564" t="20270" r="20798" b="2095"/>
          <a:stretch/>
        </p:blipFill>
        <p:spPr>
          <a:xfrm>
            <a:off x="4900875" y="1455700"/>
            <a:ext cx="6825649" cy="50806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8025c2d763_0_184"/>
          <p:cNvSpPr txBox="1"/>
          <p:nvPr/>
        </p:nvSpPr>
        <p:spPr>
          <a:xfrm>
            <a:off x="1637731" y="56003"/>
            <a:ext cx="8229600" cy="70980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rgbClr val="376092"/>
              </a:buClr>
              <a:buSzPts val="3600"/>
              <a:buFont typeface="Calibri"/>
              <a:buNone/>
            </a:pPr>
            <a:r>
              <a:rPr lang="en-US" sz="4400" b="1" i="0" u="none" strike="noStrike" cap="none">
                <a:solidFill>
                  <a:srgbClr val="002060"/>
                </a:solidFill>
                <a:latin typeface="Calibri"/>
                <a:ea typeface="Calibri"/>
                <a:cs typeface="Calibri"/>
                <a:sym typeface="Calibri"/>
              </a:rPr>
              <a:t>Barclays Girls Football Partnership </a:t>
            </a:r>
            <a:endParaRPr sz="4400" b="0" i="0" u="none" strike="noStrike" cap="none">
              <a:solidFill>
                <a:srgbClr val="002060"/>
              </a:solidFill>
              <a:latin typeface="Calibri"/>
              <a:ea typeface="Calibri"/>
              <a:cs typeface="Calibri"/>
              <a:sym typeface="Calibri"/>
            </a:endParaRPr>
          </a:p>
        </p:txBody>
      </p:sp>
      <p:sp>
        <p:nvSpPr>
          <p:cNvPr id="164" name="Google Shape;164;g38025c2d763_0_184"/>
          <p:cNvSpPr txBox="1"/>
          <p:nvPr/>
        </p:nvSpPr>
        <p:spPr>
          <a:xfrm>
            <a:off x="1048025" y="765800"/>
            <a:ext cx="9649800" cy="4910700"/>
          </a:xfrm>
          <a:prstGeom prst="rect">
            <a:avLst/>
          </a:prstGeom>
          <a:noFill/>
          <a:ln>
            <a:noFill/>
          </a:ln>
        </p:spPr>
        <p:txBody>
          <a:bodyPr spcFirstLastPara="1" wrap="square" lIns="91425" tIns="91425" rIns="91425" bIns="91425" anchor="t" anchorCtr="0">
            <a:noAutofit/>
          </a:bodyPr>
          <a:lstStyle/>
          <a:p>
            <a:pPr marL="457200" marR="0" lvl="0" indent="-406400" algn="l" rtl="0">
              <a:lnSpc>
                <a:spcPct val="100000"/>
              </a:lnSpc>
              <a:spcBef>
                <a:spcPts val="0"/>
              </a:spcBef>
              <a:spcAft>
                <a:spcPts val="0"/>
              </a:spcAft>
              <a:buClr>
                <a:schemeClr val="dk1"/>
              </a:buClr>
              <a:buSzPts val="2800"/>
              <a:buFont typeface="Calibri"/>
              <a:buChar char="●"/>
            </a:pPr>
            <a:r>
              <a:rPr lang="en-US" sz="2800" b="0" i="0" u="none" strike="noStrike" cap="none">
                <a:solidFill>
                  <a:schemeClr val="dk1"/>
                </a:solidFill>
                <a:latin typeface="Calibri"/>
                <a:ea typeface="Calibri"/>
                <a:cs typeface="Calibri"/>
                <a:sym typeface="Calibri"/>
              </a:rPr>
              <a:t>What does girls football look like in your school?</a:t>
            </a:r>
            <a:endParaRPr sz="2800" b="0" i="0" u="none" strike="noStrike" cap="none">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a:p>
            <a:pPr marL="457200" marR="0" lvl="0" indent="-406400" algn="l" rtl="0">
              <a:lnSpc>
                <a:spcPct val="100000"/>
              </a:lnSpc>
              <a:spcBef>
                <a:spcPts val="0"/>
              </a:spcBef>
              <a:spcAft>
                <a:spcPts val="0"/>
              </a:spcAft>
              <a:buClr>
                <a:schemeClr val="dk1"/>
              </a:buClr>
              <a:buSzPts val="2800"/>
              <a:buFont typeface="Calibri"/>
              <a:buChar char="●"/>
            </a:pPr>
            <a:r>
              <a:rPr lang="en-US" sz="2800" b="0" i="0" u="none" strike="noStrike" cap="none">
                <a:solidFill>
                  <a:schemeClr val="dk1"/>
                </a:solidFill>
                <a:latin typeface="Calibri"/>
                <a:ea typeface="Calibri"/>
                <a:cs typeface="Calibri"/>
                <a:sym typeface="Calibri"/>
              </a:rPr>
              <a:t>Is there equal access between the boys and the girls football in your school? If not why?</a:t>
            </a:r>
            <a:endParaRPr sz="2800" b="0" i="0" u="none" strike="noStrike" cap="none">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a:p>
            <a:pPr marL="457200" marR="0" lvl="0" indent="-406400" algn="l" rtl="0">
              <a:lnSpc>
                <a:spcPct val="100000"/>
              </a:lnSpc>
              <a:spcBef>
                <a:spcPts val="0"/>
              </a:spcBef>
              <a:spcAft>
                <a:spcPts val="0"/>
              </a:spcAft>
              <a:buClr>
                <a:schemeClr val="dk1"/>
              </a:buClr>
              <a:buSzPts val="2800"/>
              <a:buFont typeface="Calibri"/>
              <a:buChar char="●"/>
            </a:pPr>
            <a:r>
              <a:rPr lang="en-US" sz="2800" b="0" i="0" u="none" strike="noStrike" cap="none">
                <a:solidFill>
                  <a:schemeClr val="dk1"/>
                </a:solidFill>
                <a:latin typeface="Calibri"/>
                <a:ea typeface="Calibri"/>
                <a:cs typeface="Calibri"/>
                <a:sym typeface="Calibri"/>
              </a:rPr>
              <a:t>What are the challenges?</a:t>
            </a:r>
            <a:endParaRPr sz="2800" b="0" i="0" u="none" strike="noStrike" cap="none">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a:p>
            <a:pPr marL="457200" marR="0" lvl="0" indent="-406400" algn="l" rtl="0">
              <a:lnSpc>
                <a:spcPct val="100000"/>
              </a:lnSpc>
              <a:spcBef>
                <a:spcPts val="0"/>
              </a:spcBef>
              <a:spcAft>
                <a:spcPts val="0"/>
              </a:spcAft>
              <a:buClr>
                <a:schemeClr val="dk1"/>
              </a:buClr>
              <a:buSzPts val="2800"/>
              <a:buFont typeface="Calibri"/>
              <a:buChar char="●"/>
            </a:pPr>
            <a:r>
              <a:rPr lang="en-US" sz="2800">
                <a:solidFill>
                  <a:schemeClr val="dk1"/>
                </a:solidFill>
                <a:latin typeface="Calibri"/>
                <a:ea typeface="Calibri"/>
                <a:cs typeface="Calibri"/>
                <a:sym typeface="Calibri"/>
              </a:rPr>
              <a:t>Is your school signed up to the BGFSP?</a:t>
            </a:r>
            <a:endParaRPr sz="2800" b="0" i="0" u="none" strike="noStrike" cap="none">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p:txBody>
      </p:sp>
      <p:pic>
        <p:nvPicPr>
          <p:cNvPr id="165" name="Google Shape;165;g38025c2d763_0_184" descr="FA_GFSP_Logo_RGB"/>
          <p:cNvPicPr preferRelativeResize="0"/>
          <p:nvPr/>
        </p:nvPicPr>
        <p:blipFill rotWithShape="1">
          <a:blip r:embed="rId3">
            <a:alphaModFix/>
          </a:blip>
          <a:srcRect/>
          <a:stretch/>
        </p:blipFill>
        <p:spPr>
          <a:xfrm>
            <a:off x="8643425" y="4432400"/>
            <a:ext cx="3458000" cy="2361925"/>
          </a:xfrm>
          <a:prstGeom prst="rect">
            <a:avLst/>
          </a:prstGeom>
          <a:noFill/>
          <a:ln>
            <a:noFill/>
          </a:ln>
        </p:spPr>
      </p:pic>
      <p:sp>
        <p:nvSpPr>
          <p:cNvPr id="166" name="Google Shape;166;g38025c2d763_0_184"/>
          <p:cNvSpPr txBox="1"/>
          <p:nvPr/>
        </p:nvSpPr>
        <p:spPr>
          <a:xfrm>
            <a:off x="9467900" y="481725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67" name="Google Shape;167;g38025c2d763_0_184" descr="Barclays FA Girls Football Partnership – Amber Valley School Sport  Partnership CIO"/>
          <p:cNvPicPr preferRelativeResize="0"/>
          <p:nvPr/>
        </p:nvPicPr>
        <p:blipFill rotWithShape="1">
          <a:blip r:embed="rId4">
            <a:alphaModFix/>
          </a:blip>
          <a:srcRect/>
          <a:stretch/>
        </p:blipFill>
        <p:spPr>
          <a:xfrm>
            <a:off x="0" y="4432400"/>
            <a:ext cx="4765475" cy="2425599"/>
          </a:xfrm>
          <a:prstGeom prst="rect">
            <a:avLst/>
          </a:prstGeom>
          <a:noFill/>
          <a:ln>
            <a:noFill/>
          </a:ln>
        </p:spPr>
      </p:pic>
      <p:sp>
        <p:nvSpPr>
          <p:cNvPr id="168" name="Google Shape;168;g38025c2d763_0_184"/>
          <p:cNvSpPr txBox="1"/>
          <p:nvPr/>
        </p:nvSpPr>
        <p:spPr>
          <a:xfrm>
            <a:off x="139832" y="4521125"/>
            <a:ext cx="27525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g3fa71e6b71f_0_1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US"/>
              <a:t>School Games Mark 2025-26</a:t>
            </a:r>
            <a:endParaRPr/>
          </a:p>
        </p:txBody>
      </p:sp>
      <p:graphicFrame>
        <p:nvGraphicFramePr>
          <p:cNvPr id="175" name="Google Shape;175;g3fa71e6b71f_0_13"/>
          <p:cNvGraphicFramePr/>
          <p:nvPr/>
        </p:nvGraphicFramePr>
        <p:xfrm>
          <a:off x="427500" y="1322475"/>
          <a:ext cx="10926300" cy="5187714"/>
        </p:xfrm>
        <a:graphic>
          <a:graphicData uri="http://schemas.openxmlformats.org/drawingml/2006/table">
            <a:tbl>
              <a:tblPr>
                <a:noFill/>
              </a:tblPr>
              <a:tblGrid>
                <a:gridCol w="2716925">
                  <a:extLst>
                    <a:ext uri="{9D8B030D-6E8A-4147-A177-3AD203B41FA5}">
                      <a16:colId xmlns:a16="http://schemas.microsoft.com/office/drawing/2014/main" val="20000"/>
                    </a:ext>
                  </a:extLst>
                </a:gridCol>
                <a:gridCol w="2892825">
                  <a:extLst>
                    <a:ext uri="{9D8B030D-6E8A-4147-A177-3AD203B41FA5}">
                      <a16:colId xmlns:a16="http://schemas.microsoft.com/office/drawing/2014/main" val="20001"/>
                    </a:ext>
                  </a:extLst>
                </a:gridCol>
                <a:gridCol w="2658275">
                  <a:extLst>
                    <a:ext uri="{9D8B030D-6E8A-4147-A177-3AD203B41FA5}">
                      <a16:colId xmlns:a16="http://schemas.microsoft.com/office/drawing/2014/main" val="20002"/>
                    </a:ext>
                  </a:extLst>
                </a:gridCol>
                <a:gridCol w="2658275">
                  <a:extLst>
                    <a:ext uri="{9D8B030D-6E8A-4147-A177-3AD203B41FA5}">
                      <a16:colId xmlns:a16="http://schemas.microsoft.com/office/drawing/2014/main" val="20003"/>
                    </a:ext>
                  </a:extLst>
                </a:gridCol>
              </a:tblGrid>
              <a:tr h="267900">
                <a:tc>
                  <a:txBody>
                    <a:bodyPr/>
                    <a:lstStyle/>
                    <a:p>
                      <a:pPr marL="0" lvl="0" indent="0" algn="ctr" rtl="0">
                        <a:lnSpc>
                          <a:spcPct val="115000"/>
                        </a:lnSpc>
                        <a:spcBef>
                          <a:spcPts val="0"/>
                        </a:spcBef>
                        <a:spcAft>
                          <a:spcPts val="0"/>
                        </a:spcAft>
                        <a:buNone/>
                      </a:pPr>
                      <a:r>
                        <a:rPr lang="en-US" sz="2000" b="1"/>
                        <a:t>Platinum</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25400" cap="flat" cmpd="sng">
                      <a:solidFill>
                        <a:srgbClr val="000000"/>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0:0"/>
                      </a:ext>
                    </a:extLst>
                  </a:tcPr>
                </a:tc>
                <a:tc>
                  <a:txBody>
                    <a:bodyPr/>
                    <a:lstStyle/>
                    <a:p>
                      <a:pPr marL="0" lvl="0" indent="0" algn="ctr" rtl="0">
                        <a:lnSpc>
                          <a:spcPct val="115000"/>
                        </a:lnSpc>
                        <a:spcBef>
                          <a:spcPts val="0"/>
                        </a:spcBef>
                        <a:spcAft>
                          <a:spcPts val="0"/>
                        </a:spcAft>
                        <a:buNone/>
                      </a:pPr>
                      <a:r>
                        <a:rPr lang="en-US" sz="2000" b="1"/>
                        <a:t>Gold</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25400" cap="flat" cmpd="sng">
                      <a:solidFill>
                        <a:srgbClr val="000000"/>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0:1"/>
                      </a:ext>
                    </a:extLst>
                  </a:tcPr>
                </a:tc>
                <a:tc>
                  <a:txBody>
                    <a:bodyPr/>
                    <a:lstStyle/>
                    <a:p>
                      <a:pPr marL="0" lvl="0" indent="0" algn="ctr" rtl="0">
                        <a:lnSpc>
                          <a:spcPct val="115000"/>
                        </a:lnSpc>
                        <a:spcBef>
                          <a:spcPts val="0"/>
                        </a:spcBef>
                        <a:spcAft>
                          <a:spcPts val="0"/>
                        </a:spcAft>
                        <a:buNone/>
                      </a:pPr>
                      <a:r>
                        <a:rPr lang="en-US" sz="2000" b="1"/>
                        <a:t>Gold</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25400" cap="flat" cmpd="sng">
                      <a:solidFill>
                        <a:srgbClr val="000000"/>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0:2"/>
                      </a:ext>
                    </a:extLst>
                  </a:tcPr>
                </a:tc>
                <a:tc>
                  <a:txBody>
                    <a:bodyPr/>
                    <a:lstStyle/>
                    <a:p>
                      <a:pPr marL="0" lvl="0" indent="0" algn="ctr" rtl="0">
                        <a:lnSpc>
                          <a:spcPct val="115000"/>
                        </a:lnSpc>
                        <a:spcBef>
                          <a:spcPts val="0"/>
                        </a:spcBef>
                        <a:spcAft>
                          <a:spcPts val="0"/>
                        </a:spcAft>
                        <a:buNone/>
                      </a:pPr>
                      <a:r>
                        <a:rPr lang="en-US" sz="2000" b="1"/>
                        <a:t>Silver</a:t>
                      </a: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25400" cap="flat" cmpd="sng">
                      <a:solidFill>
                        <a:srgbClr val="000000"/>
                      </a:solidFill>
                      <a:prstDash val="solid"/>
                      <a:round/>
                      <a:headEnd type="none" w="sm" len="sm"/>
                      <a:tailEnd type="none" w="sm" len="sm"/>
                    </a:lnT>
                    <a:lnB w="6350" cap="flat" cmpd="sng">
                      <a:solidFill>
                        <a:srgbClr val="CCCCCC"/>
                      </a:solidFill>
                      <a:prstDash val="solid"/>
                      <a:round/>
                      <a:headEnd type="none" w="sm" len="sm"/>
                      <a:tailEnd type="none" w="sm" len="sm"/>
                    </a:lnB>
                    <a:solidFill>
                      <a:srgbClr val="B7B7B7"/>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0:3"/>
                      </a:ext>
                    </a:extLst>
                  </a:tcPr>
                </a:tc>
                <a:extLst>
                  <a:ext uri="{0D108BD9-81ED-4DB2-BD59-A6C34878D82A}">
                    <a16:rowId xmlns:a16="http://schemas.microsoft.com/office/drawing/2014/main" val="10000"/>
                  </a:ext>
                </a:extLst>
              </a:tr>
              <a:tr h="625100">
                <a:tc>
                  <a:txBody>
                    <a:bodyPr/>
                    <a:lstStyle/>
                    <a:p>
                      <a:pPr marL="0" lvl="0" indent="0" algn="ctr" rtl="0">
                        <a:lnSpc>
                          <a:spcPct val="115000"/>
                        </a:lnSpc>
                        <a:spcBef>
                          <a:spcPts val="0"/>
                        </a:spcBef>
                        <a:spcAft>
                          <a:spcPts val="0"/>
                        </a:spcAft>
                        <a:buNone/>
                      </a:pPr>
                      <a:r>
                        <a:rPr lang="en-US" sz="2000" b="1"/>
                        <a:t>Livingstone</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0"/>
                      </a:ext>
                    </a:extLst>
                  </a:tcPr>
                </a:tc>
                <a:tc>
                  <a:txBody>
                    <a:bodyPr/>
                    <a:lstStyle/>
                    <a:p>
                      <a:pPr marL="0" lvl="0" indent="0" algn="ctr" rtl="0">
                        <a:lnSpc>
                          <a:spcPct val="115000"/>
                        </a:lnSpc>
                        <a:spcBef>
                          <a:spcPts val="0"/>
                        </a:spcBef>
                        <a:spcAft>
                          <a:spcPts val="0"/>
                        </a:spcAft>
                        <a:buNone/>
                      </a:pPr>
                      <a:r>
                        <a:rPr lang="en-US" sz="2000" b="1"/>
                        <a:t>Osidge</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1"/>
                      </a:ext>
                    </a:extLst>
                  </a:tcPr>
                </a:tc>
                <a:tc>
                  <a:txBody>
                    <a:bodyPr/>
                    <a:lstStyle/>
                    <a:p>
                      <a:pPr marL="0" lvl="0" indent="0" algn="ctr" rtl="0">
                        <a:lnSpc>
                          <a:spcPct val="115000"/>
                        </a:lnSpc>
                        <a:spcBef>
                          <a:spcPts val="0"/>
                        </a:spcBef>
                        <a:spcAft>
                          <a:spcPts val="0"/>
                        </a:spcAft>
                        <a:buNone/>
                      </a:pPr>
                      <a:r>
                        <a:rPr lang="en-US" sz="2000" b="1"/>
                        <a:t>Dollis</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2"/>
                      </a:ext>
                    </a:extLst>
                  </a:tcPr>
                </a:tc>
                <a:tc>
                  <a:txBody>
                    <a:bodyPr/>
                    <a:lstStyle/>
                    <a:p>
                      <a:pPr marL="0" lvl="0" indent="0" algn="ctr" rtl="0">
                        <a:lnSpc>
                          <a:spcPct val="115000"/>
                        </a:lnSpc>
                        <a:spcBef>
                          <a:spcPts val="0"/>
                        </a:spcBef>
                        <a:spcAft>
                          <a:spcPts val="0"/>
                        </a:spcAft>
                        <a:buNone/>
                      </a:pPr>
                      <a:r>
                        <a:rPr lang="en-US" sz="2000" b="1"/>
                        <a:t>Blessed Dominic</a:t>
                      </a: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B7B7B7"/>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3"/>
                      </a:ext>
                    </a:extLst>
                  </a:tcPr>
                </a:tc>
                <a:extLst>
                  <a:ext uri="{0D108BD9-81ED-4DB2-BD59-A6C34878D82A}">
                    <a16:rowId xmlns:a16="http://schemas.microsoft.com/office/drawing/2014/main" val="10001"/>
                  </a:ext>
                </a:extLst>
              </a:tr>
              <a:tr h="334875">
                <a:tc>
                  <a:txBody>
                    <a:bodyPr/>
                    <a:lstStyle/>
                    <a:p>
                      <a:pPr marL="0" lvl="0" indent="0" algn="ctr" rtl="0">
                        <a:lnSpc>
                          <a:spcPct val="115000"/>
                        </a:lnSpc>
                        <a:spcBef>
                          <a:spcPts val="0"/>
                        </a:spcBef>
                        <a:spcAft>
                          <a:spcPts val="0"/>
                        </a:spcAft>
                        <a:buNone/>
                      </a:pPr>
                      <a:r>
                        <a:rPr lang="en-US" sz="2000" b="1"/>
                        <a:t>Brunswick Park</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2:0"/>
                      </a:ext>
                    </a:extLst>
                  </a:tcPr>
                </a:tc>
                <a:tc>
                  <a:txBody>
                    <a:bodyPr/>
                    <a:lstStyle/>
                    <a:p>
                      <a:pPr marL="0" lvl="0" indent="0" algn="ctr" rtl="0">
                        <a:lnSpc>
                          <a:spcPct val="115000"/>
                        </a:lnSpc>
                        <a:spcBef>
                          <a:spcPts val="0"/>
                        </a:spcBef>
                        <a:spcAft>
                          <a:spcPts val="0"/>
                        </a:spcAft>
                        <a:buNone/>
                      </a:pPr>
                      <a:r>
                        <a:rPr lang="en-US" sz="2000" b="1"/>
                        <a:t>Holly Park</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2:1"/>
                      </a:ext>
                    </a:extLst>
                  </a:tcPr>
                </a:tc>
                <a:tc>
                  <a:txBody>
                    <a:bodyPr/>
                    <a:lstStyle/>
                    <a:p>
                      <a:pPr marL="0" lvl="0" indent="0" algn="ctr" rtl="0">
                        <a:lnSpc>
                          <a:spcPct val="115000"/>
                        </a:lnSpc>
                        <a:spcBef>
                          <a:spcPts val="0"/>
                        </a:spcBef>
                        <a:spcAft>
                          <a:spcPts val="0"/>
                        </a:spcAft>
                        <a:buNone/>
                      </a:pPr>
                      <a:r>
                        <a:rPr lang="en-US" sz="2000" b="1"/>
                        <a:t>Edgware</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2:2"/>
                      </a:ext>
                    </a:extLst>
                  </a:tcPr>
                </a:tc>
                <a:tc>
                  <a:txBody>
                    <a:bodyPr/>
                    <a:lstStyle/>
                    <a:p>
                      <a:pPr marL="0" lvl="0" indent="0" algn="ctr" rtl="0">
                        <a:lnSpc>
                          <a:spcPct val="115000"/>
                        </a:lnSpc>
                        <a:spcBef>
                          <a:spcPts val="0"/>
                        </a:spcBef>
                        <a:spcAft>
                          <a:spcPts val="0"/>
                        </a:spcAft>
                        <a:buNone/>
                      </a:pPr>
                      <a:r>
                        <a:rPr lang="en-US" sz="2000" b="1"/>
                        <a:t>St Andrews</a:t>
                      </a: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B7B7B7"/>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2:3"/>
                      </a:ext>
                    </a:extLst>
                  </a:tcPr>
                </a:tc>
                <a:extLst>
                  <a:ext uri="{0D108BD9-81ED-4DB2-BD59-A6C34878D82A}">
                    <a16:rowId xmlns:a16="http://schemas.microsoft.com/office/drawing/2014/main" val="10002"/>
                  </a:ext>
                </a:extLst>
              </a:tr>
              <a:tr h="334875">
                <a:tc>
                  <a:txBody>
                    <a:bodyPr/>
                    <a:lstStyle/>
                    <a:p>
                      <a:pPr marL="0" lvl="0" indent="0" algn="ctr" rtl="0">
                        <a:lnSpc>
                          <a:spcPct val="115000"/>
                        </a:lnSpc>
                        <a:spcBef>
                          <a:spcPts val="0"/>
                        </a:spcBef>
                        <a:spcAft>
                          <a:spcPts val="0"/>
                        </a:spcAft>
                        <a:buNone/>
                      </a:pPr>
                      <a:r>
                        <a:rPr lang="en-US" sz="2000" b="1"/>
                        <a:t>Martin Primary</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3:0"/>
                      </a:ext>
                    </a:extLst>
                  </a:tcPr>
                </a:tc>
                <a:tc>
                  <a:txBody>
                    <a:bodyPr/>
                    <a:lstStyle/>
                    <a:p>
                      <a:pPr marL="0" lvl="0" indent="0" algn="ctr" rtl="0">
                        <a:lnSpc>
                          <a:spcPct val="115000"/>
                        </a:lnSpc>
                        <a:spcBef>
                          <a:spcPts val="0"/>
                        </a:spcBef>
                        <a:spcAft>
                          <a:spcPts val="0"/>
                        </a:spcAft>
                        <a:buNone/>
                      </a:pPr>
                      <a:r>
                        <a:rPr lang="en-US" sz="2000" b="1"/>
                        <a:t>Holy Trinity</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3:1"/>
                      </a:ext>
                    </a:extLst>
                  </a:tcPr>
                </a:tc>
                <a:tc>
                  <a:txBody>
                    <a:bodyPr/>
                    <a:lstStyle/>
                    <a:p>
                      <a:pPr marL="0" lvl="0" indent="0" algn="ctr" rtl="0">
                        <a:lnSpc>
                          <a:spcPct val="115000"/>
                        </a:lnSpc>
                        <a:spcBef>
                          <a:spcPts val="0"/>
                        </a:spcBef>
                        <a:spcAft>
                          <a:spcPts val="0"/>
                        </a:spcAft>
                        <a:buNone/>
                      </a:pPr>
                      <a:r>
                        <a:rPr lang="en-US" sz="2000" b="1"/>
                        <a:t>St Agnes</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3:2"/>
                      </a:ext>
                    </a:extLst>
                  </a:tcPr>
                </a:tc>
                <a:tc>
                  <a:txBody>
                    <a:bodyPr/>
                    <a:lstStyle/>
                    <a:p>
                      <a:pPr marL="0" lvl="0" indent="0" algn="ctr" rtl="0">
                        <a:spcBef>
                          <a:spcPts val="0"/>
                        </a:spcBef>
                        <a:spcAft>
                          <a:spcPts val="0"/>
                        </a:spcAft>
                        <a:buNone/>
                      </a:pP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3:3"/>
                      </a:ext>
                    </a:extLst>
                  </a:tcPr>
                </a:tc>
                <a:extLst>
                  <a:ext uri="{0D108BD9-81ED-4DB2-BD59-A6C34878D82A}">
                    <a16:rowId xmlns:a16="http://schemas.microsoft.com/office/drawing/2014/main" val="10003"/>
                  </a:ext>
                </a:extLst>
              </a:tr>
              <a:tr h="625100">
                <a:tc>
                  <a:txBody>
                    <a:bodyPr/>
                    <a:lstStyle/>
                    <a:p>
                      <a:pPr marL="0" lvl="0" indent="0" algn="ctr" rtl="0">
                        <a:lnSpc>
                          <a:spcPct val="115000"/>
                        </a:lnSpc>
                        <a:spcBef>
                          <a:spcPts val="0"/>
                        </a:spcBef>
                        <a:spcAft>
                          <a:spcPts val="0"/>
                        </a:spcAft>
                        <a:buNone/>
                      </a:pPr>
                      <a:r>
                        <a:rPr lang="en-US" sz="2000" b="1"/>
                        <a:t>Monkfrith</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4:0"/>
                      </a:ext>
                    </a:extLst>
                  </a:tcPr>
                </a:tc>
                <a:tc>
                  <a:txBody>
                    <a:bodyPr/>
                    <a:lstStyle/>
                    <a:p>
                      <a:pPr marL="0" lvl="0" indent="0" algn="ctr" rtl="0">
                        <a:lnSpc>
                          <a:spcPct val="115000"/>
                        </a:lnSpc>
                        <a:spcBef>
                          <a:spcPts val="0"/>
                        </a:spcBef>
                        <a:spcAft>
                          <a:spcPts val="0"/>
                        </a:spcAft>
                        <a:buNone/>
                      </a:pPr>
                      <a:r>
                        <a:rPr lang="en-US" sz="2000" b="1"/>
                        <a:t>Ashmole Primary</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4:1"/>
                      </a:ext>
                    </a:extLst>
                  </a:tcPr>
                </a:tc>
                <a:tc>
                  <a:txBody>
                    <a:bodyPr/>
                    <a:lstStyle/>
                    <a:p>
                      <a:pPr marL="0" lvl="0" indent="0" algn="ctr" rtl="0">
                        <a:lnSpc>
                          <a:spcPct val="115000"/>
                        </a:lnSpc>
                        <a:spcBef>
                          <a:spcPts val="0"/>
                        </a:spcBef>
                        <a:spcAft>
                          <a:spcPts val="0"/>
                        </a:spcAft>
                        <a:buNone/>
                      </a:pPr>
                      <a:r>
                        <a:rPr lang="en-US" sz="2000" b="1"/>
                        <a:t>Courtlands</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4:2"/>
                      </a:ext>
                    </a:extLst>
                  </a:tcPr>
                </a:tc>
                <a:tc>
                  <a:txBody>
                    <a:bodyPr/>
                    <a:lstStyle/>
                    <a:p>
                      <a:pPr marL="0" lvl="0" indent="0" algn="ctr" rtl="0">
                        <a:spcBef>
                          <a:spcPts val="0"/>
                        </a:spcBef>
                        <a:spcAft>
                          <a:spcPts val="0"/>
                        </a:spcAft>
                        <a:buNone/>
                      </a:pP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4:3"/>
                      </a:ext>
                    </a:extLst>
                  </a:tcPr>
                </a:tc>
                <a:extLst>
                  <a:ext uri="{0D108BD9-81ED-4DB2-BD59-A6C34878D82A}">
                    <a16:rowId xmlns:a16="http://schemas.microsoft.com/office/drawing/2014/main" val="10004"/>
                  </a:ext>
                </a:extLst>
              </a:tr>
              <a:tr h="334875">
                <a:tc>
                  <a:txBody>
                    <a:bodyPr/>
                    <a:lstStyle/>
                    <a:p>
                      <a:pPr marL="0" lvl="0" indent="0" algn="ctr" rtl="0">
                        <a:lnSpc>
                          <a:spcPct val="115000"/>
                        </a:lnSpc>
                        <a:spcBef>
                          <a:spcPts val="0"/>
                        </a:spcBef>
                        <a:spcAft>
                          <a:spcPts val="0"/>
                        </a:spcAft>
                        <a:buNone/>
                      </a:pPr>
                      <a:r>
                        <a:rPr lang="en-US" sz="2000" b="1"/>
                        <a:t>St Theresa's</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5:0"/>
                      </a:ext>
                    </a:extLst>
                  </a:tcPr>
                </a:tc>
                <a:tc>
                  <a:txBody>
                    <a:bodyPr/>
                    <a:lstStyle/>
                    <a:p>
                      <a:pPr marL="0" lvl="0" indent="0" algn="ctr" rtl="0">
                        <a:lnSpc>
                          <a:spcPct val="115000"/>
                        </a:lnSpc>
                        <a:spcBef>
                          <a:spcPts val="0"/>
                        </a:spcBef>
                        <a:spcAft>
                          <a:spcPts val="0"/>
                        </a:spcAft>
                        <a:buNone/>
                      </a:pPr>
                      <a:r>
                        <a:rPr lang="en-US" sz="2000" b="1"/>
                        <a:t>Church Hill</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5:1"/>
                      </a:ext>
                    </a:extLst>
                  </a:tcPr>
                </a:tc>
                <a:tc>
                  <a:txBody>
                    <a:bodyPr/>
                    <a:lstStyle/>
                    <a:p>
                      <a:pPr marL="0" lvl="0" indent="0" algn="ctr" rtl="0">
                        <a:lnSpc>
                          <a:spcPct val="115000"/>
                        </a:lnSpc>
                        <a:spcBef>
                          <a:spcPts val="0"/>
                        </a:spcBef>
                        <a:spcAft>
                          <a:spcPts val="0"/>
                        </a:spcAft>
                        <a:buNone/>
                      </a:pPr>
                      <a:r>
                        <a:rPr lang="en-US" sz="2000" b="1"/>
                        <a:t>Etz Chaim</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5:2"/>
                      </a:ext>
                    </a:extLst>
                  </a:tcPr>
                </a:tc>
                <a:tc>
                  <a:txBody>
                    <a:bodyPr/>
                    <a:lstStyle/>
                    <a:p>
                      <a:pPr marL="0" lvl="0" indent="0" algn="ctr" rtl="0">
                        <a:lnSpc>
                          <a:spcPct val="115000"/>
                        </a:lnSpc>
                        <a:spcBef>
                          <a:spcPts val="0"/>
                        </a:spcBef>
                        <a:spcAft>
                          <a:spcPts val="0"/>
                        </a:spcAft>
                        <a:buNone/>
                      </a:pPr>
                      <a:r>
                        <a:rPr lang="en-US" sz="1700" b="1"/>
                        <a:t>Bronze</a:t>
                      </a:r>
                      <a:endParaRPr sz="17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99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5:3"/>
                      </a:ext>
                    </a:extLst>
                  </a:tcPr>
                </a:tc>
                <a:extLst>
                  <a:ext uri="{0D108BD9-81ED-4DB2-BD59-A6C34878D82A}">
                    <a16:rowId xmlns:a16="http://schemas.microsoft.com/office/drawing/2014/main" val="10005"/>
                  </a:ext>
                </a:extLst>
              </a:tr>
              <a:tr h="334875">
                <a:tc>
                  <a:txBody>
                    <a:bodyPr/>
                    <a:lstStyle/>
                    <a:p>
                      <a:pPr marL="0" lvl="0" indent="0" algn="ctr" rtl="0">
                        <a:lnSpc>
                          <a:spcPct val="115000"/>
                        </a:lnSpc>
                        <a:spcBef>
                          <a:spcPts val="0"/>
                        </a:spcBef>
                        <a:spcAft>
                          <a:spcPts val="0"/>
                        </a:spcAft>
                        <a:buNone/>
                      </a:pPr>
                      <a:r>
                        <a:rPr lang="en-US" sz="2000" b="1"/>
                        <a:t>Goldbeaters</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6:0"/>
                      </a:ext>
                    </a:extLst>
                  </a:tcPr>
                </a:tc>
                <a:tc>
                  <a:txBody>
                    <a:bodyPr/>
                    <a:lstStyle/>
                    <a:p>
                      <a:pPr marL="0" lvl="0" indent="0" algn="ctr" rtl="0">
                        <a:lnSpc>
                          <a:spcPct val="115000"/>
                        </a:lnSpc>
                        <a:spcBef>
                          <a:spcPts val="0"/>
                        </a:spcBef>
                        <a:spcAft>
                          <a:spcPts val="0"/>
                        </a:spcAft>
                        <a:buNone/>
                      </a:pPr>
                      <a:r>
                        <a:rPr lang="en-US" sz="2000" b="1"/>
                        <a:t>Danegrove</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6:1"/>
                      </a:ext>
                    </a:extLst>
                  </a:tcPr>
                </a:tc>
                <a:tc>
                  <a:txBody>
                    <a:bodyPr/>
                    <a:lstStyle/>
                    <a:p>
                      <a:pPr marL="0" lvl="0" indent="0" algn="ctr" rtl="0">
                        <a:lnSpc>
                          <a:spcPct val="115000"/>
                        </a:lnSpc>
                        <a:spcBef>
                          <a:spcPts val="0"/>
                        </a:spcBef>
                        <a:spcAft>
                          <a:spcPts val="0"/>
                        </a:spcAft>
                        <a:buNone/>
                      </a:pPr>
                      <a:r>
                        <a:rPr lang="en-US" sz="2000" b="1"/>
                        <a:t>Northway</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6:2"/>
                      </a:ext>
                    </a:extLst>
                  </a:tcPr>
                </a:tc>
                <a:tc>
                  <a:txBody>
                    <a:bodyPr/>
                    <a:lstStyle/>
                    <a:p>
                      <a:pPr marL="0" lvl="0" indent="0" algn="ctr" rtl="0">
                        <a:lnSpc>
                          <a:spcPct val="115000"/>
                        </a:lnSpc>
                        <a:spcBef>
                          <a:spcPts val="0"/>
                        </a:spcBef>
                        <a:spcAft>
                          <a:spcPts val="0"/>
                        </a:spcAft>
                        <a:buNone/>
                      </a:pPr>
                      <a:r>
                        <a:rPr lang="en-US" sz="2000" b="1"/>
                        <a:t>Broadfields</a:t>
                      </a: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99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6:3"/>
                      </a:ext>
                    </a:extLst>
                  </a:tcPr>
                </a:tc>
                <a:extLst>
                  <a:ext uri="{0D108BD9-81ED-4DB2-BD59-A6C34878D82A}">
                    <a16:rowId xmlns:a16="http://schemas.microsoft.com/office/drawing/2014/main" val="10006"/>
                  </a:ext>
                </a:extLst>
              </a:tr>
              <a:tr h="334875">
                <a:tc>
                  <a:txBody>
                    <a:bodyPr/>
                    <a:lstStyle/>
                    <a:p>
                      <a:pPr marL="0" lvl="0" indent="0" algn="ctr" rtl="0">
                        <a:lnSpc>
                          <a:spcPct val="115000"/>
                        </a:lnSpc>
                        <a:spcBef>
                          <a:spcPts val="0"/>
                        </a:spcBef>
                        <a:spcAft>
                          <a:spcPts val="0"/>
                        </a:spcAft>
                        <a:buNone/>
                      </a:pPr>
                      <a:r>
                        <a:rPr lang="en-US" sz="2000" b="1"/>
                        <a:t>The Orion</a:t>
                      </a: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CCCCCC"/>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7:0"/>
                      </a:ext>
                    </a:extLst>
                  </a:tcPr>
                </a:tc>
                <a:tc>
                  <a:txBody>
                    <a:bodyPr/>
                    <a:lstStyle/>
                    <a:p>
                      <a:pPr marL="0" lvl="0" indent="0" algn="ctr" rtl="0">
                        <a:lnSpc>
                          <a:spcPct val="115000"/>
                        </a:lnSpc>
                        <a:spcBef>
                          <a:spcPts val="0"/>
                        </a:spcBef>
                        <a:spcAft>
                          <a:spcPts val="0"/>
                        </a:spcAft>
                        <a:buNone/>
                      </a:pPr>
                      <a:r>
                        <a:rPr lang="en-US" sz="2000" b="1"/>
                        <a:t>St Johns N11</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7:1"/>
                      </a:ext>
                    </a:extLst>
                  </a:tcPr>
                </a:tc>
                <a:tc>
                  <a:txBody>
                    <a:bodyPr/>
                    <a:lstStyle/>
                    <a:p>
                      <a:pPr marL="0" lvl="0" indent="0" algn="ctr" rtl="0">
                        <a:lnSpc>
                          <a:spcPct val="115000"/>
                        </a:lnSpc>
                        <a:spcBef>
                          <a:spcPts val="0"/>
                        </a:spcBef>
                        <a:spcAft>
                          <a:spcPts val="0"/>
                        </a:spcAft>
                        <a:buNone/>
                      </a:pPr>
                      <a:r>
                        <a:rPr lang="en-US" sz="2000" b="1"/>
                        <a:t>Barnfield</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7:2"/>
                      </a:ext>
                    </a:extLst>
                  </a:tcPr>
                </a:tc>
                <a:tc>
                  <a:txBody>
                    <a:bodyPr/>
                    <a:lstStyle/>
                    <a:p>
                      <a:pPr marL="0" lvl="0" indent="0" algn="ctr" rtl="0">
                        <a:spcBef>
                          <a:spcPts val="0"/>
                        </a:spcBef>
                        <a:spcAft>
                          <a:spcPts val="0"/>
                        </a:spcAft>
                        <a:buNone/>
                      </a:pP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7:3"/>
                      </a:ext>
                    </a:extLst>
                  </a:tcPr>
                </a:tc>
                <a:extLst>
                  <a:ext uri="{0D108BD9-81ED-4DB2-BD59-A6C34878D82A}">
                    <a16:rowId xmlns:a16="http://schemas.microsoft.com/office/drawing/2014/main" val="10007"/>
                  </a:ext>
                </a:extLst>
              </a:tr>
              <a:tr h="334875">
                <a:tc>
                  <a:txBody>
                    <a:bodyPr/>
                    <a:lstStyle/>
                    <a:p>
                      <a:pPr marL="0" lvl="0" indent="0" algn="ctr" rtl="0">
                        <a:spcBef>
                          <a:spcPts val="0"/>
                        </a:spcBef>
                        <a:spcAft>
                          <a:spcPts val="0"/>
                        </a:spcAft>
                        <a:buNone/>
                      </a:pP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8:0"/>
                      </a:ext>
                    </a:extLst>
                  </a:tcPr>
                </a:tc>
                <a:tc>
                  <a:txBody>
                    <a:bodyPr/>
                    <a:lstStyle/>
                    <a:p>
                      <a:pPr marL="0" lvl="0" indent="0" algn="ctr" rtl="0">
                        <a:lnSpc>
                          <a:spcPct val="115000"/>
                        </a:lnSpc>
                        <a:spcBef>
                          <a:spcPts val="0"/>
                        </a:spcBef>
                        <a:spcAft>
                          <a:spcPts val="0"/>
                        </a:spcAft>
                        <a:buNone/>
                      </a:pPr>
                      <a:r>
                        <a:rPr lang="en-US" sz="2000" b="1"/>
                        <a:t>Copthall</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8:1"/>
                      </a:ext>
                    </a:extLst>
                  </a:tcPr>
                </a:tc>
                <a:tc>
                  <a:txBody>
                    <a:bodyPr/>
                    <a:lstStyle/>
                    <a:p>
                      <a:pPr marL="0" lvl="0" indent="0" algn="ctr" rtl="0">
                        <a:lnSpc>
                          <a:spcPct val="115000"/>
                        </a:lnSpc>
                        <a:spcBef>
                          <a:spcPts val="0"/>
                        </a:spcBef>
                        <a:spcAft>
                          <a:spcPts val="0"/>
                        </a:spcAft>
                        <a:buNone/>
                      </a:pPr>
                      <a:r>
                        <a:rPr lang="en-US" sz="2000" b="1"/>
                        <a:t>Woodcroft</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8:2"/>
                      </a:ext>
                    </a:extLst>
                  </a:tcPr>
                </a:tc>
                <a:tc>
                  <a:txBody>
                    <a:bodyPr/>
                    <a:lstStyle/>
                    <a:p>
                      <a:pPr marL="0" lvl="0" indent="0" algn="ctr" rtl="0">
                        <a:spcBef>
                          <a:spcPts val="0"/>
                        </a:spcBef>
                        <a:spcAft>
                          <a:spcPts val="0"/>
                        </a:spcAft>
                        <a:buNone/>
                      </a:pP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8:3"/>
                      </a:ext>
                    </a:extLst>
                  </a:tcPr>
                </a:tc>
                <a:extLst>
                  <a:ext uri="{0D108BD9-81ED-4DB2-BD59-A6C34878D82A}">
                    <a16:rowId xmlns:a16="http://schemas.microsoft.com/office/drawing/2014/main" val="10008"/>
                  </a:ext>
                </a:extLst>
              </a:tr>
              <a:tr h="334875">
                <a:tc>
                  <a:txBody>
                    <a:bodyPr/>
                    <a:lstStyle/>
                    <a:p>
                      <a:pPr marL="0" lvl="0" indent="0" algn="ctr" rtl="0">
                        <a:spcBef>
                          <a:spcPts val="0"/>
                        </a:spcBef>
                        <a:spcAft>
                          <a:spcPts val="0"/>
                        </a:spcAft>
                        <a:buNone/>
                      </a:pP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9:0"/>
                      </a:ext>
                    </a:extLst>
                  </a:tcPr>
                </a:tc>
                <a:tc>
                  <a:txBody>
                    <a:bodyPr/>
                    <a:lstStyle/>
                    <a:p>
                      <a:pPr marL="0" lvl="0" indent="0" algn="ctr" rtl="0">
                        <a:lnSpc>
                          <a:spcPct val="115000"/>
                        </a:lnSpc>
                        <a:spcBef>
                          <a:spcPts val="0"/>
                        </a:spcBef>
                        <a:spcAft>
                          <a:spcPts val="0"/>
                        </a:spcAft>
                        <a:buNone/>
                      </a:pPr>
                      <a:r>
                        <a:rPr lang="en-US" sz="2000" b="1"/>
                        <a:t>St James'</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9:1"/>
                      </a:ext>
                    </a:extLst>
                  </a:tcPr>
                </a:tc>
                <a:tc>
                  <a:txBody>
                    <a:bodyPr/>
                    <a:lstStyle/>
                    <a:p>
                      <a:pPr marL="0" lvl="0" indent="0" algn="ctr" rtl="0">
                        <a:lnSpc>
                          <a:spcPct val="115000"/>
                        </a:lnSpc>
                        <a:spcBef>
                          <a:spcPts val="0"/>
                        </a:spcBef>
                        <a:spcAft>
                          <a:spcPts val="0"/>
                        </a:spcAft>
                        <a:buNone/>
                      </a:pPr>
                      <a:r>
                        <a:rPr lang="en-US" sz="2000" b="1"/>
                        <a:t>Watling Park</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9:2"/>
                      </a:ext>
                    </a:extLst>
                  </a:tcPr>
                </a:tc>
                <a:tc>
                  <a:txBody>
                    <a:bodyPr/>
                    <a:lstStyle/>
                    <a:p>
                      <a:pPr marL="0" lvl="0" indent="0" algn="ctr" rtl="0">
                        <a:lnSpc>
                          <a:spcPct val="115000"/>
                        </a:lnSpc>
                        <a:spcBef>
                          <a:spcPts val="0"/>
                        </a:spcBef>
                        <a:spcAft>
                          <a:spcPts val="0"/>
                        </a:spcAft>
                        <a:buNone/>
                      </a:pPr>
                      <a:r>
                        <a:rPr lang="en-US" sz="1700" b="1"/>
                        <a:t>KS1 BPSS Mark</a:t>
                      </a:r>
                      <a:endParaRPr sz="17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4A86E8"/>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9:3"/>
                      </a:ext>
                    </a:extLst>
                  </a:tcPr>
                </a:tc>
                <a:extLst>
                  <a:ext uri="{0D108BD9-81ED-4DB2-BD59-A6C34878D82A}">
                    <a16:rowId xmlns:a16="http://schemas.microsoft.com/office/drawing/2014/main" val="10009"/>
                  </a:ext>
                </a:extLst>
              </a:tr>
              <a:tr h="625100">
                <a:tc>
                  <a:txBody>
                    <a:bodyPr/>
                    <a:lstStyle/>
                    <a:p>
                      <a:pPr marL="0" lvl="0" indent="0" algn="ctr" rtl="0">
                        <a:spcBef>
                          <a:spcPts val="0"/>
                        </a:spcBef>
                        <a:spcAft>
                          <a:spcPts val="0"/>
                        </a:spcAft>
                        <a:buNone/>
                      </a:pP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0:0"/>
                      </a:ext>
                    </a:extLst>
                  </a:tcPr>
                </a:tc>
                <a:tc>
                  <a:txBody>
                    <a:bodyPr/>
                    <a:lstStyle/>
                    <a:p>
                      <a:pPr marL="0" lvl="0" indent="0" algn="ctr" rtl="0">
                        <a:lnSpc>
                          <a:spcPct val="115000"/>
                        </a:lnSpc>
                        <a:spcBef>
                          <a:spcPts val="0"/>
                        </a:spcBef>
                        <a:spcAft>
                          <a:spcPts val="0"/>
                        </a:spcAft>
                        <a:buNone/>
                      </a:pPr>
                      <a:r>
                        <a:rPr lang="en-US" sz="2000" b="1"/>
                        <a:t>Deansbrook</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0:1"/>
                      </a:ext>
                    </a:extLst>
                  </a:tcPr>
                </a:tc>
                <a:tc>
                  <a:txBody>
                    <a:bodyPr/>
                    <a:lstStyle/>
                    <a:p>
                      <a:pPr marL="0" lvl="0" indent="0" algn="ctr" rtl="0">
                        <a:lnSpc>
                          <a:spcPct val="115000"/>
                        </a:lnSpc>
                        <a:spcBef>
                          <a:spcPts val="0"/>
                        </a:spcBef>
                        <a:spcAft>
                          <a:spcPts val="0"/>
                        </a:spcAft>
                        <a:buNone/>
                      </a:pPr>
                      <a:r>
                        <a:rPr lang="en-US" sz="2000" b="1"/>
                        <a:t>All Saints NW2</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0:2"/>
                      </a:ext>
                    </a:extLst>
                  </a:tcPr>
                </a:tc>
                <a:tc>
                  <a:txBody>
                    <a:bodyPr/>
                    <a:lstStyle/>
                    <a:p>
                      <a:pPr marL="0" lvl="0" indent="0" algn="ctr" rtl="0">
                        <a:lnSpc>
                          <a:spcPct val="115000"/>
                        </a:lnSpc>
                        <a:spcBef>
                          <a:spcPts val="0"/>
                        </a:spcBef>
                        <a:spcAft>
                          <a:spcPts val="0"/>
                        </a:spcAft>
                        <a:buNone/>
                      </a:pPr>
                      <a:r>
                        <a:rPr lang="en-US" sz="2000" b="1"/>
                        <a:t>Monkfrith - Bronze</a:t>
                      </a: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6350" cap="flat" cmpd="sng">
                      <a:solidFill>
                        <a:srgbClr val="CCCCCC"/>
                      </a:solidFill>
                      <a:prstDash val="solid"/>
                      <a:round/>
                      <a:headEnd type="none" w="sm" len="sm"/>
                      <a:tailEnd type="none" w="sm" len="sm"/>
                    </a:lnB>
                    <a:solidFill>
                      <a:srgbClr val="4A86E8"/>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0:3"/>
                      </a:ext>
                    </a:extLst>
                  </a:tcPr>
                </a:tc>
                <a:extLst>
                  <a:ext uri="{0D108BD9-81ED-4DB2-BD59-A6C34878D82A}">
                    <a16:rowId xmlns:a16="http://schemas.microsoft.com/office/drawing/2014/main" val="10010"/>
                  </a:ext>
                </a:extLst>
              </a:tr>
              <a:tr h="334875">
                <a:tc>
                  <a:txBody>
                    <a:bodyPr/>
                    <a:lstStyle/>
                    <a:p>
                      <a:pPr marL="0" lvl="0" indent="0" algn="ctr" rtl="0">
                        <a:spcBef>
                          <a:spcPts val="0"/>
                        </a:spcBef>
                        <a:spcAft>
                          <a:spcPts val="0"/>
                        </a:spcAft>
                        <a:buNone/>
                      </a:pPr>
                      <a:endParaRPr sz="2000" b="1"/>
                    </a:p>
                  </a:txBody>
                  <a:tcPr marL="28575" marR="28575" marT="19050" marB="19050" anchor="ctr">
                    <a:lnL w="25400" cap="flat" cmpd="sng">
                      <a:solidFill>
                        <a:srgbClr val="000000"/>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25400" cap="flat" cmpd="sng">
                      <a:solidFill>
                        <a:srgbClr val="000000"/>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1:0"/>
                      </a:ext>
                    </a:extLst>
                  </a:tcPr>
                </a:tc>
                <a:tc>
                  <a:txBody>
                    <a:bodyPr/>
                    <a:lstStyle/>
                    <a:p>
                      <a:pPr marL="0" lvl="0" indent="0" algn="ctr" rtl="0">
                        <a:lnSpc>
                          <a:spcPct val="115000"/>
                        </a:lnSpc>
                        <a:spcBef>
                          <a:spcPts val="0"/>
                        </a:spcBef>
                        <a:spcAft>
                          <a:spcPts val="0"/>
                        </a:spcAft>
                        <a:buNone/>
                      </a:pPr>
                      <a:r>
                        <a:rPr lang="en-US" sz="2000" b="1"/>
                        <a:t>Underhill</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25400" cap="flat" cmpd="sng">
                      <a:solidFill>
                        <a:srgbClr val="000000"/>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1:1"/>
                      </a:ext>
                    </a:extLst>
                  </a:tcPr>
                </a:tc>
                <a:tc>
                  <a:txBody>
                    <a:bodyPr/>
                    <a:lstStyle/>
                    <a:p>
                      <a:pPr marL="0" lvl="0" indent="0" algn="ctr" rtl="0">
                        <a:lnSpc>
                          <a:spcPct val="115000"/>
                        </a:lnSpc>
                        <a:spcBef>
                          <a:spcPts val="0"/>
                        </a:spcBef>
                        <a:spcAft>
                          <a:spcPts val="0"/>
                        </a:spcAft>
                        <a:buNone/>
                      </a:pPr>
                      <a:r>
                        <a:rPr lang="en-US" sz="2000" b="1"/>
                        <a:t>SMSJ</a:t>
                      </a:r>
                      <a:endParaRPr sz="2000" b="1"/>
                    </a:p>
                  </a:txBody>
                  <a:tcPr marL="28575" marR="28575" marT="19050" marB="19050" anchor="ctr">
                    <a:lnL w="6350" cap="flat" cmpd="sng">
                      <a:solidFill>
                        <a:srgbClr val="CCCCCC"/>
                      </a:solidFill>
                      <a:prstDash val="solid"/>
                      <a:round/>
                      <a:headEnd type="none" w="sm" len="sm"/>
                      <a:tailEnd type="none" w="sm" len="sm"/>
                    </a:lnL>
                    <a:lnR w="6350" cap="flat" cmpd="sng">
                      <a:solidFill>
                        <a:srgbClr val="CCCCCC"/>
                      </a:solidFill>
                      <a:prstDash val="solid"/>
                      <a:round/>
                      <a:headEnd type="none" w="sm" len="sm"/>
                      <a:tailEnd type="none" w="sm" len="sm"/>
                    </a:lnR>
                    <a:lnT w="6350" cap="flat" cmpd="sng">
                      <a:solidFill>
                        <a:srgbClr val="CCCCCC"/>
                      </a:solidFill>
                      <a:prstDash val="solid"/>
                      <a:round/>
                      <a:headEnd type="none" w="sm" len="sm"/>
                      <a:tailEnd type="none" w="sm" len="sm"/>
                    </a:lnT>
                    <a:lnB w="25400" cap="flat" cmpd="sng">
                      <a:solidFill>
                        <a:srgbClr val="000000"/>
                      </a:solidFill>
                      <a:prstDash val="solid"/>
                      <a:round/>
                      <a:headEnd type="none" w="sm" len="sm"/>
                      <a:tailEnd type="none" w="sm" len="sm"/>
                    </a:lnB>
                    <a:solidFill>
                      <a:srgbClr val="FFFF00"/>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1:2"/>
                      </a:ext>
                    </a:extLst>
                  </a:tcPr>
                </a:tc>
                <a:tc>
                  <a:txBody>
                    <a:bodyPr/>
                    <a:lstStyle/>
                    <a:p>
                      <a:pPr marL="0" lvl="0" indent="0" algn="ctr" rtl="0">
                        <a:spcBef>
                          <a:spcPts val="0"/>
                        </a:spcBef>
                        <a:spcAft>
                          <a:spcPts val="0"/>
                        </a:spcAft>
                        <a:buNone/>
                      </a:pPr>
                      <a:endParaRPr sz="2000" b="1"/>
                    </a:p>
                  </a:txBody>
                  <a:tcPr marL="28575" marR="28575" marT="19050" marB="19050" anchor="ctr">
                    <a:lnL w="6350" cap="flat" cmpd="sng">
                      <a:solidFill>
                        <a:srgbClr val="CCCCCC"/>
                      </a:solidFill>
                      <a:prstDash val="solid"/>
                      <a:round/>
                      <a:headEnd type="none" w="sm" len="sm"/>
                      <a:tailEnd type="none" w="sm" len="sm"/>
                    </a:lnL>
                    <a:lnR w="25400" cap="flat" cmpd="sng">
                      <a:solidFill>
                        <a:srgbClr val="000000"/>
                      </a:solidFill>
                      <a:prstDash val="solid"/>
                      <a:round/>
                      <a:headEnd type="none" w="sm" len="sm"/>
                      <a:tailEnd type="none" w="sm" len="sm"/>
                    </a:lnR>
                    <a:lnT w="6350" cap="flat" cmpd="sng">
                      <a:solidFill>
                        <a:srgbClr val="CCCCCC"/>
                      </a:solidFill>
                      <a:prstDash val="solid"/>
                      <a:round/>
                      <a:headEnd type="none" w="sm" len="sm"/>
                      <a:tailEnd type="none" w="sm" len="sm"/>
                    </a:lnT>
                    <a:lnB w="25400" cap="flat" cmpd="sng">
                      <a:solidFill>
                        <a:srgbClr val="000000"/>
                      </a:solidFill>
                      <a:prstDash val="solid"/>
                      <a:round/>
                      <a:headEnd type="none" w="sm" len="sm"/>
                      <a:tailEnd type="none" w="sm" len="sm"/>
                    </a:lnB>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ellId="175:11:3"/>
                      </a:ext>
                    </a:extLst>
                  </a:tcPr>
                </a:tc>
                <a:extLst>
                  <a:ext uri="{0D108BD9-81ED-4DB2-BD59-A6C34878D82A}">
                    <a16:rowId xmlns:a16="http://schemas.microsoft.com/office/drawing/2014/main" val="1001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10F9D-4F70-96F7-0CEB-42D70E694ED8}"/>
              </a:ext>
            </a:extLst>
          </p:cNvPr>
          <p:cNvSpPr>
            <a:spLocks noGrp="1"/>
          </p:cNvSpPr>
          <p:nvPr>
            <p:ph type="title"/>
          </p:nvPr>
        </p:nvSpPr>
        <p:spPr/>
        <p:txBody>
          <a:bodyPr>
            <a:normAutofit/>
          </a:bodyPr>
          <a:lstStyle/>
          <a:p>
            <a:r>
              <a:rPr lang="en-GB" b="1" dirty="0"/>
              <a:t>Whole National Curriculum update</a:t>
            </a:r>
            <a:br>
              <a:rPr lang="en-GB" dirty="0"/>
            </a:br>
            <a:endParaRPr lang="en-GB" sz="3100" dirty="0"/>
          </a:p>
        </p:txBody>
      </p:sp>
      <p:sp>
        <p:nvSpPr>
          <p:cNvPr id="3" name="Content Placeholder 2">
            <a:extLst>
              <a:ext uri="{FF2B5EF4-FFF2-40B4-BE49-F238E27FC236}">
                <a16:creationId xmlns:a16="http://schemas.microsoft.com/office/drawing/2014/main" id="{927531EA-0AEF-ADDA-EDD4-9D3FFA7F3BAC}"/>
              </a:ext>
            </a:extLst>
          </p:cNvPr>
          <p:cNvSpPr>
            <a:spLocks noGrp="1"/>
          </p:cNvSpPr>
          <p:nvPr>
            <p:ph idx="1"/>
          </p:nvPr>
        </p:nvSpPr>
        <p:spPr/>
        <p:txBody>
          <a:bodyPr/>
          <a:lstStyle/>
          <a:p>
            <a:r>
              <a:rPr lang="en-GB" dirty="0"/>
              <a:t>Reinforcing the importance of 2 hours of PE every week for every child</a:t>
            </a:r>
          </a:p>
          <a:p>
            <a:r>
              <a:rPr lang="en-GB" dirty="0"/>
              <a:t>SEND adaptations</a:t>
            </a:r>
          </a:p>
          <a:p>
            <a:r>
              <a:rPr lang="en-GB" dirty="0"/>
              <a:t>Compulsory Citizenship Years 1 to 6</a:t>
            </a:r>
          </a:p>
          <a:p>
            <a:r>
              <a:rPr lang="en-GB" dirty="0"/>
              <a:t>Access to enriching activities </a:t>
            </a:r>
            <a:r>
              <a:rPr lang="en-GB" dirty="0" err="1"/>
              <a:t>ie</a:t>
            </a:r>
            <a:r>
              <a:rPr lang="en-GB" dirty="0"/>
              <a:t>. Sport</a:t>
            </a:r>
          </a:p>
          <a:p>
            <a:r>
              <a:rPr lang="en-GB" dirty="0"/>
              <a:t>Greater focus on oracy</a:t>
            </a:r>
          </a:p>
          <a:p>
            <a:endParaRPr lang="en-GB" dirty="0"/>
          </a:p>
        </p:txBody>
      </p:sp>
      <p:pic>
        <p:nvPicPr>
          <p:cNvPr id="5" name="Google Shape;137;g38025c2d763_0_6" descr="Barnet logo[1]">
            <a:extLst>
              <a:ext uri="{FF2B5EF4-FFF2-40B4-BE49-F238E27FC236}">
                <a16:creationId xmlns:a16="http://schemas.microsoft.com/office/drawing/2014/main" id="{5C50F89B-16EB-67AD-A9C3-37E91894BB1A}"/>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9E4043BF-3C23-BE96-3CAC-7BE8002FE188}"/>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2487608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E522B-9773-921B-81F6-3A2F85F1C159}"/>
              </a:ext>
            </a:extLst>
          </p:cNvPr>
          <p:cNvSpPr>
            <a:spLocks noGrp="1"/>
          </p:cNvSpPr>
          <p:nvPr>
            <p:ph type="title"/>
          </p:nvPr>
        </p:nvSpPr>
        <p:spPr/>
        <p:txBody>
          <a:bodyPr/>
          <a:lstStyle/>
          <a:p>
            <a:r>
              <a:rPr lang="en-GB" b="1" dirty="0"/>
              <a:t>Threads of Learning (from Oak Academy)</a:t>
            </a:r>
          </a:p>
        </p:txBody>
      </p:sp>
      <p:sp>
        <p:nvSpPr>
          <p:cNvPr id="3" name="Content Placeholder 2">
            <a:extLst>
              <a:ext uri="{FF2B5EF4-FFF2-40B4-BE49-F238E27FC236}">
                <a16:creationId xmlns:a16="http://schemas.microsoft.com/office/drawing/2014/main" id="{17F2A8D4-FF3B-C0E1-23E6-8F5AF99AD687}"/>
              </a:ext>
            </a:extLst>
          </p:cNvPr>
          <p:cNvSpPr>
            <a:spLocks noGrp="1"/>
          </p:cNvSpPr>
          <p:nvPr>
            <p:ph idx="1"/>
          </p:nvPr>
        </p:nvSpPr>
        <p:spPr/>
        <p:txBody>
          <a:bodyPr>
            <a:normAutofit fontScale="85000" lnSpcReduction="20000"/>
          </a:bodyPr>
          <a:lstStyle/>
          <a:p>
            <a:pPr marL="0" indent="0">
              <a:buNone/>
            </a:pPr>
            <a:r>
              <a:rPr lang="en-GB" dirty="0"/>
              <a:t>Our PE threads that weave through both our primary and secondary curricula are: </a:t>
            </a:r>
          </a:p>
          <a:p>
            <a:pPr marL="0" indent="0">
              <a:buNone/>
            </a:pPr>
            <a:endParaRPr lang="en-GB" dirty="0"/>
          </a:p>
          <a:p>
            <a:pPr lvl="0"/>
            <a:r>
              <a:rPr lang="en-GB" b="1" dirty="0"/>
              <a:t>MOVE</a:t>
            </a:r>
            <a:r>
              <a:rPr lang="en-GB" dirty="0"/>
              <a:t>: movement competence; physical fitness; application of tactics, strategies and compositional ideas; performance and competition</a:t>
            </a:r>
          </a:p>
          <a:p>
            <a:pPr marL="0" lvl="0" indent="0">
              <a:buNone/>
            </a:pPr>
            <a:endParaRPr lang="en-GB" dirty="0"/>
          </a:p>
          <a:p>
            <a:pPr lvl="0"/>
            <a:r>
              <a:rPr lang="en-GB" b="1" dirty="0"/>
              <a:t>THINK</a:t>
            </a:r>
            <a:r>
              <a:rPr lang="en-GB" dirty="0"/>
              <a:t>: knowledge of rules, tactics, strategies and compositional ideas; knowledge of healthy, active living; decision making, problem solving and creative thinking; evaluation, analysis and reflection</a:t>
            </a:r>
          </a:p>
          <a:p>
            <a:pPr marL="0" lvl="0" indent="0">
              <a:buNone/>
            </a:pPr>
            <a:endParaRPr lang="en-GB" dirty="0"/>
          </a:p>
          <a:p>
            <a:pPr lvl="0"/>
            <a:r>
              <a:rPr lang="en-GB" b="1" dirty="0"/>
              <a:t>FEEL</a:t>
            </a:r>
            <a:r>
              <a:rPr lang="en-GB" dirty="0"/>
              <a:t>: personal and emotional; engagement and enjoyment</a:t>
            </a:r>
          </a:p>
          <a:p>
            <a:pPr marL="0" lvl="0" indent="0">
              <a:buNone/>
            </a:pPr>
            <a:endParaRPr lang="en-GB" dirty="0"/>
          </a:p>
          <a:p>
            <a:pPr lvl="0"/>
            <a:r>
              <a:rPr lang="en-GB" b="1" dirty="0"/>
              <a:t>CONNECT</a:t>
            </a:r>
            <a:r>
              <a:rPr lang="en-GB" dirty="0"/>
              <a:t>: teamwork and leadership; cultural and ethical awareness</a:t>
            </a:r>
          </a:p>
          <a:p>
            <a:pPr marL="0" indent="0">
              <a:buNone/>
            </a:pPr>
            <a:endParaRPr lang="en-GB" dirty="0"/>
          </a:p>
        </p:txBody>
      </p:sp>
    </p:spTree>
    <p:extLst>
      <p:ext uri="{BB962C8B-B14F-4D97-AF65-F5344CB8AC3E}">
        <p14:creationId xmlns:p14="http://schemas.microsoft.com/office/powerpoint/2010/main" val="3515389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1EF3-FE65-E59A-EC71-3922304C8A69}"/>
              </a:ext>
            </a:extLst>
          </p:cNvPr>
          <p:cNvSpPr>
            <a:spLocks noGrp="1"/>
          </p:cNvSpPr>
          <p:nvPr>
            <p:ph type="title"/>
          </p:nvPr>
        </p:nvSpPr>
        <p:spPr/>
        <p:txBody>
          <a:bodyPr/>
          <a:lstStyle/>
          <a:p>
            <a:r>
              <a:rPr lang="en-GB" dirty="0" err="1"/>
              <a:t>AfPE</a:t>
            </a:r>
            <a:r>
              <a:rPr lang="en-GB" dirty="0"/>
              <a:t> position paper -  national subject association message to Government</a:t>
            </a:r>
          </a:p>
        </p:txBody>
      </p:sp>
      <p:sp>
        <p:nvSpPr>
          <p:cNvPr id="3" name="Content Placeholder 2">
            <a:extLst>
              <a:ext uri="{FF2B5EF4-FFF2-40B4-BE49-F238E27FC236}">
                <a16:creationId xmlns:a16="http://schemas.microsoft.com/office/drawing/2014/main" id="{2D432142-DB16-344B-4CDB-50583D7ECD4C}"/>
              </a:ext>
            </a:extLst>
          </p:cNvPr>
          <p:cNvSpPr>
            <a:spLocks noGrp="1"/>
          </p:cNvSpPr>
          <p:nvPr>
            <p:ph idx="1"/>
          </p:nvPr>
        </p:nvSpPr>
        <p:spPr>
          <a:xfrm>
            <a:off x="838200" y="2636195"/>
            <a:ext cx="10515600" cy="3540767"/>
          </a:xfrm>
        </p:spPr>
        <p:txBody>
          <a:bodyPr>
            <a:normAutofit/>
          </a:bodyPr>
          <a:lstStyle/>
          <a:p>
            <a:r>
              <a:rPr lang="en-GB" dirty="0"/>
              <a:t>PE to be a core subject in the NC for 3-18 year olds</a:t>
            </a:r>
          </a:p>
          <a:p>
            <a:r>
              <a:rPr lang="en-GB" dirty="0"/>
              <a:t>At least 2hrs PE for every student, every week, every year</a:t>
            </a:r>
          </a:p>
          <a:p>
            <a:r>
              <a:rPr lang="en-GB" dirty="0"/>
              <a:t>PE to be at the heart of school life </a:t>
            </a:r>
          </a:p>
          <a:p>
            <a:r>
              <a:rPr lang="en-GB" dirty="0"/>
              <a:t>Transformed and transformational PE curriculum: ambitious, fit for purpose, equitable, learner centred</a:t>
            </a:r>
          </a:p>
          <a:p>
            <a:endParaRPr lang="en-GB" dirty="0"/>
          </a:p>
        </p:txBody>
      </p:sp>
      <p:pic>
        <p:nvPicPr>
          <p:cNvPr id="5" name="Google Shape;137;g38025c2d763_0_6" descr="Barnet logo[1]">
            <a:extLst>
              <a:ext uri="{FF2B5EF4-FFF2-40B4-BE49-F238E27FC236}">
                <a16:creationId xmlns:a16="http://schemas.microsoft.com/office/drawing/2014/main" id="{447EFE45-2AA3-744D-A651-71C3EA227300}"/>
              </a:ext>
            </a:extLst>
          </p:cNvPr>
          <p:cNvPicPr preferRelativeResize="0"/>
          <p:nvPr/>
        </p:nvPicPr>
        <p:blipFill rotWithShape="1">
          <a:blip r:embed="rId3">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55FD95B0-99C1-6120-9D58-1EA75761C6CE}"/>
              </a:ext>
            </a:extLst>
          </p:cNvPr>
          <p:cNvPicPr preferRelativeResize="0"/>
          <p:nvPr/>
        </p:nvPicPr>
        <p:blipFill rotWithShape="1">
          <a:blip r:embed="rId4">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3911076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3D967-1D13-55E2-AB60-F6E0367B15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2BB027-65CE-60C6-079A-E592DEF454B5}"/>
              </a:ext>
            </a:extLst>
          </p:cNvPr>
          <p:cNvSpPr>
            <a:spLocks noGrp="1"/>
          </p:cNvSpPr>
          <p:nvPr>
            <p:ph type="title"/>
          </p:nvPr>
        </p:nvSpPr>
        <p:spPr>
          <a:xfrm>
            <a:off x="838200" y="269402"/>
            <a:ext cx="10515600" cy="926344"/>
          </a:xfrm>
          <a:solidFill>
            <a:schemeClr val="accent3"/>
          </a:solidFill>
        </p:spPr>
        <p:txBody>
          <a:bodyPr/>
          <a:lstStyle/>
          <a:p>
            <a:r>
              <a:rPr lang="en-US" b="1" dirty="0">
                <a:solidFill>
                  <a:schemeClr val="bg1"/>
                </a:solidFill>
              </a:rPr>
              <a:t>Aims (</a:t>
            </a:r>
            <a:r>
              <a:rPr lang="en-US" b="1" dirty="0" err="1">
                <a:solidFill>
                  <a:schemeClr val="bg1"/>
                </a:solidFill>
              </a:rPr>
              <a:t>afPE</a:t>
            </a:r>
            <a:r>
              <a:rPr lang="en-US" b="1" dirty="0">
                <a:solidFill>
                  <a:schemeClr val="bg1"/>
                </a:solidFill>
              </a:rPr>
              <a:t> curriculum, 2025)</a:t>
            </a:r>
          </a:p>
        </p:txBody>
      </p:sp>
      <p:sp>
        <p:nvSpPr>
          <p:cNvPr id="3" name="Content Placeholder 2">
            <a:extLst>
              <a:ext uri="{FF2B5EF4-FFF2-40B4-BE49-F238E27FC236}">
                <a16:creationId xmlns:a16="http://schemas.microsoft.com/office/drawing/2014/main" id="{416DACBC-2FA3-A4DE-964C-EF8B81450E44}"/>
              </a:ext>
            </a:extLst>
          </p:cNvPr>
          <p:cNvSpPr>
            <a:spLocks noGrp="1"/>
          </p:cNvSpPr>
          <p:nvPr>
            <p:ph idx="1"/>
          </p:nvPr>
        </p:nvSpPr>
        <p:spPr>
          <a:xfrm>
            <a:off x="838200" y="1404535"/>
            <a:ext cx="10515600" cy="4048930"/>
          </a:xfrm>
        </p:spPr>
        <p:style>
          <a:lnRef idx="2">
            <a:schemeClr val="dk1"/>
          </a:lnRef>
          <a:fillRef idx="1">
            <a:schemeClr val="lt1"/>
          </a:fillRef>
          <a:effectRef idx="0">
            <a:schemeClr val="dk1"/>
          </a:effectRef>
          <a:fontRef idx="minor">
            <a:schemeClr val="dk1"/>
          </a:fontRef>
        </p:style>
        <p:txBody>
          <a:bodyPr>
            <a:normAutofit fontScale="62500" lnSpcReduction="20000"/>
          </a:bodyPr>
          <a:lstStyle/>
          <a:p>
            <a:pPr lvl="0">
              <a:lnSpc>
                <a:spcPct val="160000"/>
              </a:lnSpc>
            </a:pPr>
            <a:r>
              <a:rPr lang="en-GB" sz="3600" dirty="0"/>
              <a:t>Develop movement competence and confidence across a broad spectrum of activity contexts</a:t>
            </a:r>
          </a:p>
          <a:p>
            <a:pPr lvl="0">
              <a:lnSpc>
                <a:spcPct val="160000"/>
              </a:lnSpc>
            </a:pPr>
            <a:r>
              <a:rPr lang="en-GB" sz="3600" dirty="0"/>
              <a:t>Evaluate and appreciate achievement and progression of movement skills, concepts and strategies</a:t>
            </a:r>
          </a:p>
          <a:p>
            <a:pPr lvl="0">
              <a:lnSpc>
                <a:spcPct val="160000"/>
              </a:lnSpc>
            </a:pPr>
            <a:r>
              <a:rPr lang="en-GB" sz="3600" dirty="0"/>
              <a:t>Develop personal and interpersonal attributes through purposeful, challenging and enjoyable physical activity</a:t>
            </a:r>
          </a:p>
          <a:p>
            <a:pPr lvl="0">
              <a:lnSpc>
                <a:spcPct val="160000"/>
              </a:lnSpc>
            </a:pPr>
            <a:r>
              <a:rPr lang="en-GB" sz="3600" dirty="0"/>
              <a:t>Adopt a lifelong and life-wide habit of being active, regardless of background</a:t>
            </a:r>
          </a:p>
        </p:txBody>
      </p:sp>
    </p:spTree>
    <p:extLst>
      <p:ext uri="{BB962C8B-B14F-4D97-AF65-F5344CB8AC3E}">
        <p14:creationId xmlns:p14="http://schemas.microsoft.com/office/powerpoint/2010/main" val="4240606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BFFD6-2777-E1EF-3CE9-446928744D9E}"/>
              </a:ext>
            </a:extLst>
          </p:cNvPr>
          <p:cNvSpPr>
            <a:spLocks noGrp="1"/>
          </p:cNvSpPr>
          <p:nvPr>
            <p:ph type="title"/>
          </p:nvPr>
        </p:nvSpPr>
        <p:spPr/>
        <p:txBody>
          <a:bodyPr/>
          <a:lstStyle/>
          <a:p>
            <a:r>
              <a:rPr lang="en-GB" b="1" dirty="0"/>
              <a:t>Intended Timeframe</a:t>
            </a:r>
          </a:p>
        </p:txBody>
      </p:sp>
      <p:sp>
        <p:nvSpPr>
          <p:cNvPr id="3" name="Content Placeholder 2">
            <a:extLst>
              <a:ext uri="{FF2B5EF4-FFF2-40B4-BE49-F238E27FC236}">
                <a16:creationId xmlns:a16="http://schemas.microsoft.com/office/drawing/2014/main" id="{BC25AA14-5755-08D1-4DC3-E072658F553F}"/>
              </a:ext>
            </a:extLst>
          </p:cNvPr>
          <p:cNvSpPr>
            <a:spLocks noGrp="1"/>
          </p:cNvSpPr>
          <p:nvPr>
            <p:ph idx="1"/>
          </p:nvPr>
        </p:nvSpPr>
        <p:spPr/>
        <p:txBody>
          <a:bodyPr/>
          <a:lstStyle/>
          <a:p>
            <a:r>
              <a:rPr lang="en-GB" dirty="0"/>
              <a:t>Autumn 2026 : public consultation </a:t>
            </a:r>
          </a:p>
          <a:p>
            <a:r>
              <a:rPr lang="en-GB" dirty="0"/>
              <a:t>Spring 2027: final published National Curriculum content</a:t>
            </a:r>
          </a:p>
          <a:p>
            <a:r>
              <a:rPr lang="en-GB" dirty="0"/>
              <a:t>September 2027: first teaching on ITE programmes – optional teaching of content in schools</a:t>
            </a:r>
          </a:p>
          <a:p>
            <a:r>
              <a:rPr lang="en-GB" dirty="0"/>
              <a:t>September 2028: statutory content for delivery in schools</a:t>
            </a:r>
          </a:p>
          <a:p>
            <a:r>
              <a:rPr lang="en-GB" dirty="0"/>
              <a:t>September 2030: Phase 2 (PE and Dance) GCSE teaching</a:t>
            </a:r>
          </a:p>
        </p:txBody>
      </p:sp>
      <p:pic>
        <p:nvPicPr>
          <p:cNvPr id="5" name="Google Shape;137;g38025c2d763_0_6" descr="Barnet logo[1]">
            <a:extLst>
              <a:ext uri="{FF2B5EF4-FFF2-40B4-BE49-F238E27FC236}">
                <a16:creationId xmlns:a16="http://schemas.microsoft.com/office/drawing/2014/main" id="{D447C149-741F-57D3-A433-55DC0C0CFDC7}"/>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774D6DA7-CB9A-2DDF-AB01-AA1FD5B9182B}"/>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2236008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068A7-08C4-73C1-3F12-BA0372BC79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0000E6-0301-C9FE-2696-07866230B4A1}"/>
              </a:ext>
            </a:extLst>
          </p:cNvPr>
          <p:cNvSpPr>
            <a:spLocks noGrp="1"/>
          </p:cNvSpPr>
          <p:nvPr>
            <p:ph type="title"/>
          </p:nvPr>
        </p:nvSpPr>
        <p:spPr/>
        <p:txBody>
          <a:bodyPr/>
          <a:lstStyle/>
          <a:p>
            <a:r>
              <a:rPr lang="en-GB" dirty="0"/>
              <a:t>Teaching Autumn term activities - resources</a:t>
            </a:r>
          </a:p>
        </p:txBody>
      </p:sp>
      <p:sp>
        <p:nvSpPr>
          <p:cNvPr id="3" name="Content Placeholder 2">
            <a:extLst>
              <a:ext uri="{FF2B5EF4-FFF2-40B4-BE49-F238E27FC236}">
                <a16:creationId xmlns:a16="http://schemas.microsoft.com/office/drawing/2014/main" id="{7452C76B-513C-8D3D-A8A7-ABF7CEC1B534}"/>
              </a:ext>
            </a:extLst>
          </p:cNvPr>
          <p:cNvSpPr>
            <a:spLocks noGrp="1"/>
          </p:cNvSpPr>
          <p:nvPr>
            <p:ph idx="1"/>
          </p:nvPr>
        </p:nvSpPr>
        <p:spPr/>
        <p:txBody>
          <a:bodyPr/>
          <a:lstStyle/>
          <a:p>
            <a:r>
              <a:rPr lang="en-GB" dirty="0"/>
              <a:t>Oak Academy</a:t>
            </a:r>
          </a:p>
          <a:p>
            <a:pPr marL="0" indent="0">
              <a:buNone/>
            </a:pPr>
            <a:r>
              <a:rPr lang="en-GB" dirty="0">
                <a:hlinkClick r:id="rId2"/>
              </a:rPr>
              <a:t>Free KS2 Physical education teaching resources | YAll, 3, 4, 5, &amp; 6 | Page 1 of 3 | Oak National Academy</a:t>
            </a:r>
            <a:endParaRPr lang="en-GB" dirty="0"/>
          </a:p>
          <a:p>
            <a:pPr marL="0" indent="0">
              <a:buNone/>
            </a:pPr>
            <a:endParaRPr lang="en-GB" dirty="0"/>
          </a:p>
          <a:p>
            <a:pPr marL="0" indent="0">
              <a:buNone/>
            </a:pPr>
            <a:r>
              <a:rPr lang="en-GB" dirty="0"/>
              <a:t>Lesson examples – share</a:t>
            </a:r>
          </a:p>
          <a:p>
            <a:pPr marL="0" indent="0">
              <a:buNone/>
            </a:pPr>
            <a:r>
              <a:rPr lang="en-GB" dirty="0">
                <a:hlinkClick r:id="rId3"/>
              </a:rPr>
              <a:t>Free Primary Physical education Lesson &amp; Curriculum Resources | Oak National Academy</a:t>
            </a:r>
            <a:endParaRPr lang="en-GB" dirty="0"/>
          </a:p>
        </p:txBody>
      </p:sp>
      <p:pic>
        <p:nvPicPr>
          <p:cNvPr id="5" name="Google Shape;137;g38025c2d763_0_6" descr="Barnet logo[1]">
            <a:extLst>
              <a:ext uri="{FF2B5EF4-FFF2-40B4-BE49-F238E27FC236}">
                <a16:creationId xmlns:a16="http://schemas.microsoft.com/office/drawing/2014/main" id="{A6B938D9-63BA-5A9F-B840-DFE482F36346}"/>
              </a:ext>
            </a:extLst>
          </p:cNvPr>
          <p:cNvPicPr preferRelativeResize="0"/>
          <p:nvPr/>
        </p:nvPicPr>
        <p:blipFill rotWithShape="1">
          <a:blip r:embed="rId4">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9F106898-0903-30E4-EF5B-B0C04FAB1BF1}"/>
              </a:ext>
            </a:extLst>
          </p:cNvPr>
          <p:cNvPicPr preferRelativeResize="0"/>
          <p:nvPr/>
        </p:nvPicPr>
        <p:blipFill rotWithShape="1">
          <a:blip r:embed="rId5">
            <a:alphaModFix/>
          </a:blip>
          <a:srcRect/>
          <a:stretch/>
        </p:blipFill>
        <p:spPr>
          <a:xfrm>
            <a:off x="7667110" y="5824868"/>
            <a:ext cx="2792519" cy="807276"/>
          </a:xfrm>
          <a:prstGeom prst="rect">
            <a:avLst/>
          </a:prstGeom>
          <a:noFill/>
          <a:ln>
            <a:noFill/>
          </a:ln>
        </p:spPr>
      </p:pic>
      <p:pic>
        <p:nvPicPr>
          <p:cNvPr id="9" name="Google Shape;169;g30203eead18_0_0" descr="bpsi-logo[1]">
            <a:extLst>
              <a:ext uri="{FF2B5EF4-FFF2-40B4-BE49-F238E27FC236}">
                <a16:creationId xmlns:a16="http://schemas.microsoft.com/office/drawing/2014/main" id="{B7D4D76B-BD7B-8792-8ED4-A3C013591E88}"/>
              </a:ext>
            </a:extLst>
          </p:cNvPr>
          <p:cNvPicPr preferRelativeResize="0"/>
          <p:nvPr/>
        </p:nvPicPr>
        <p:blipFill rotWithShape="1">
          <a:blip r:embed="rId5">
            <a:alphaModFix/>
          </a:blip>
          <a:srcRect/>
          <a:stretch/>
        </p:blipFill>
        <p:spPr>
          <a:xfrm>
            <a:off x="7819510" y="5977268"/>
            <a:ext cx="2792519" cy="807276"/>
          </a:xfrm>
          <a:prstGeom prst="rect">
            <a:avLst/>
          </a:prstGeom>
          <a:noFill/>
          <a:ln>
            <a:noFill/>
          </a:ln>
        </p:spPr>
      </p:pic>
    </p:spTree>
    <p:extLst>
      <p:ext uri="{BB962C8B-B14F-4D97-AF65-F5344CB8AC3E}">
        <p14:creationId xmlns:p14="http://schemas.microsoft.com/office/powerpoint/2010/main" val="28321233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DACB2-CA0E-7EA8-102F-06835493A151}"/>
              </a:ext>
            </a:extLst>
          </p:cNvPr>
          <p:cNvSpPr>
            <a:spLocks noGrp="1"/>
          </p:cNvSpPr>
          <p:nvPr>
            <p:ph type="title"/>
          </p:nvPr>
        </p:nvSpPr>
        <p:spPr/>
        <p:txBody>
          <a:bodyPr/>
          <a:lstStyle/>
          <a:p>
            <a:r>
              <a:rPr lang="en-GB" dirty="0"/>
              <a:t>Apparatus layouts</a:t>
            </a:r>
          </a:p>
        </p:txBody>
      </p:sp>
      <p:pic>
        <p:nvPicPr>
          <p:cNvPr id="1026" name="Picture 2">
            <a:extLst>
              <a:ext uri="{FF2B5EF4-FFF2-40B4-BE49-F238E27FC236}">
                <a16:creationId xmlns:a16="http://schemas.microsoft.com/office/drawing/2014/main" id="{C67C1C24-4F46-D5F0-4F84-1B2380283AC6}"/>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73450" y="1671283"/>
            <a:ext cx="1932373" cy="21839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17338C62-DB8D-1C5B-5E18-2B6BCEA02C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450" y="4047475"/>
            <a:ext cx="1932373" cy="193237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CEEC6604-4E40-D5B0-6119-A7DB42AFC42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74139" y="3312114"/>
            <a:ext cx="2092171" cy="209217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PE Benches">
            <a:extLst>
              <a:ext uri="{FF2B5EF4-FFF2-40B4-BE49-F238E27FC236}">
                <a16:creationId xmlns:a16="http://schemas.microsoft.com/office/drawing/2014/main" id="{45BAE479-06EB-9DEE-6D73-53ED1F663E5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57383" y="1821833"/>
            <a:ext cx="2331448" cy="188280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Nesting Tables">
            <a:extLst>
              <a:ext uri="{FF2B5EF4-FFF2-40B4-BE49-F238E27FC236}">
                <a16:creationId xmlns:a16="http://schemas.microsoft.com/office/drawing/2014/main" id="{683FAE26-213B-B26B-D7EB-FE91726A3FD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25375" y="1802314"/>
            <a:ext cx="1941250" cy="194125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Movement Tables">
            <a:extLst>
              <a:ext uri="{FF2B5EF4-FFF2-40B4-BE49-F238E27FC236}">
                <a16:creationId xmlns:a16="http://schemas.microsoft.com/office/drawing/2014/main" id="{636D826A-B90F-E862-86B0-57EF3FB3D3E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96422" y="4020841"/>
            <a:ext cx="1985639" cy="198563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8A6AD192-2C62-AAEE-7A7B-27135CF640F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20812" y="4020841"/>
            <a:ext cx="2368019" cy="189750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Trestles">
            <a:extLst>
              <a:ext uri="{FF2B5EF4-FFF2-40B4-BE49-F238E27FC236}">
                <a16:creationId xmlns:a16="http://schemas.microsoft.com/office/drawing/2014/main" id="{F05A0A2B-694A-7428-75BF-31CE0E4E73F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31275" y="4021349"/>
            <a:ext cx="1985639" cy="19856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B5DAF0E-5D55-1134-7021-063C9017871D}"/>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3070" t="40351" r="54290" b="4777"/>
          <a:stretch/>
        </p:blipFill>
        <p:spPr bwMode="auto">
          <a:xfrm>
            <a:off x="7331275" y="2105016"/>
            <a:ext cx="1616778" cy="1528131"/>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85A233C4-192E-FD76-105C-3E965E9346DD}"/>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13174" t="22633" r="55214" b="4951"/>
          <a:stretch/>
        </p:blipFill>
        <p:spPr bwMode="auto">
          <a:xfrm>
            <a:off x="9403483" y="1027906"/>
            <a:ext cx="1542240" cy="19856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50757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358EC-5CAA-C43C-B408-E1EF376CE2BF}"/>
              </a:ext>
            </a:extLst>
          </p:cNvPr>
          <p:cNvSpPr>
            <a:spLocks noGrp="1"/>
          </p:cNvSpPr>
          <p:nvPr>
            <p:ph type="title"/>
          </p:nvPr>
        </p:nvSpPr>
        <p:spPr/>
        <p:txBody>
          <a:bodyPr/>
          <a:lstStyle/>
          <a:p>
            <a:r>
              <a:rPr lang="en-GB" dirty="0"/>
              <a:t>Barnet Schools Dance Festival March 2027</a:t>
            </a:r>
          </a:p>
        </p:txBody>
      </p:sp>
      <p:sp>
        <p:nvSpPr>
          <p:cNvPr id="3" name="Content Placeholder 2">
            <a:extLst>
              <a:ext uri="{FF2B5EF4-FFF2-40B4-BE49-F238E27FC236}">
                <a16:creationId xmlns:a16="http://schemas.microsoft.com/office/drawing/2014/main" id="{EAA530DB-AE9C-6DD1-1792-CD0FF74992BC}"/>
              </a:ext>
            </a:extLst>
          </p:cNvPr>
          <p:cNvSpPr>
            <a:spLocks noGrp="1"/>
          </p:cNvSpPr>
          <p:nvPr>
            <p:ph idx="1"/>
          </p:nvPr>
        </p:nvSpPr>
        <p:spPr/>
        <p:txBody>
          <a:bodyPr/>
          <a:lstStyle/>
          <a:p>
            <a:pPr marL="0" indent="0" algn="ctr">
              <a:buNone/>
            </a:pPr>
            <a:endParaRPr lang="en-GB" dirty="0">
              <a:hlinkClick r:id="rId2"/>
            </a:endParaRPr>
          </a:p>
          <a:p>
            <a:pPr marL="0" indent="0" algn="ctr">
              <a:buNone/>
            </a:pPr>
            <a:endParaRPr lang="en-GB" dirty="0">
              <a:hlinkClick r:id="rId2"/>
            </a:endParaRPr>
          </a:p>
          <a:p>
            <a:pPr marL="0" indent="0" algn="ctr">
              <a:buNone/>
            </a:pPr>
            <a:r>
              <a:rPr lang="en-GB" dirty="0">
                <a:hlinkClick r:id="rId2"/>
              </a:rPr>
              <a:t>Barnet Schools' Dance Festival 2026</a:t>
            </a:r>
            <a:endParaRPr lang="en-GB" dirty="0"/>
          </a:p>
          <a:p>
            <a:pPr marL="0" indent="0" algn="ctr">
              <a:buNone/>
            </a:pPr>
            <a:endParaRPr lang="en-GB" dirty="0"/>
          </a:p>
        </p:txBody>
      </p:sp>
    </p:spTree>
    <p:extLst>
      <p:ext uri="{BB962C8B-B14F-4D97-AF65-F5344CB8AC3E}">
        <p14:creationId xmlns:p14="http://schemas.microsoft.com/office/powerpoint/2010/main" val="4179323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4A686-E1FB-CD04-58B8-C99A7D9F0036}"/>
              </a:ext>
            </a:extLst>
          </p:cNvPr>
          <p:cNvSpPr>
            <a:spLocks noGrp="1"/>
          </p:cNvSpPr>
          <p:nvPr>
            <p:ph type="title"/>
          </p:nvPr>
        </p:nvSpPr>
        <p:spPr/>
        <p:txBody>
          <a:bodyPr/>
          <a:lstStyle/>
          <a:p>
            <a:r>
              <a:rPr lang="en-GB" b="1" dirty="0"/>
              <a:t>Enrichment</a:t>
            </a:r>
          </a:p>
        </p:txBody>
      </p:sp>
      <p:sp>
        <p:nvSpPr>
          <p:cNvPr id="3" name="Content Placeholder 2">
            <a:extLst>
              <a:ext uri="{FF2B5EF4-FFF2-40B4-BE49-F238E27FC236}">
                <a16:creationId xmlns:a16="http://schemas.microsoft.com/office/drawing/2014/main" id="{2487C88F-BCE3-8702-056E-B167C5012D05}"/>
              </a:ext>
            </a:extLst>
          </p:cNvPr>
          <p:cNvSpPr>
            <a:spLocks noGrp="1"/>
          </p:cNvSpPr>
          <p:nvPr>
            <p:ph idx="1"/>
          </p:nvPr>
        </p:nvSpPr>
        <p:spPr/>
        <p:txBody>
          <a:bodyPr>
            <a:normAutofit lnSpcReduction="10000"/>
          </a:bodyPr>
          <a:lstStyle/>
          <a:p>
            <a:r>
              <a:rPr lang="en-GB" dirty="0"/>
              <a:t>September 2026, Ofsted's updated inspection toolkit comes into use in schools across England</a:t>
            </a:r>
          </a:p>
          <a:p>
            <a:r>
              <a:rPr lang="en-GB" b="1" dirty="0"/>
              <a:t>Personal Development and Wellbeing</a:t>
            </a:r>
            <a:r>
              <a:rPr lang="en-GB" dirty="0"/>
              <a:t> is a distinct evaluation area. Inspectors are asked to consider the wider opportunities and experiences schools provide, whether pupils develop confidence, resilience and the knowledge to stay mentally and physically healthy, and whether enrichment is purposeful and varied</a:t>
            </a:r>
          </a:p>
          <a:p>
            <a:r>
              <a:rPr lang="en-GB" dirty="0"/>
              <a:t>Ofsted's updated inspection toolkits will take account of the new Enrichment Framework and 8 Benchmarks </a:t>
            </a:r>
            <a:r>
              <a:rPr lang="en-GB" dirty="0">
                <a:hlinkClick r:id="rId2"/>
              </a:rPr>
              <a:t>Enrichment benchmarks - GOV.UK</a:t>
            </a:r>
            <a:endParaRPr lang="en-GB" dirty="0"/>
          </a:p>
          <a:p>
            <a:r>
              <a:rPr lang="en-GB" dirty="0">
                <a:hlinkClick r:id="rId3"/>
              </a:rPr>
              <a:t>Enrichment for All</a:t>
            </a:r>
            <a:r>
              <a:rPr lang="en-GB" dirty="0"/>
              <a:t> website has case studies </a:t>
            </a:r>
            <a:r>
              <a:rPr lang="en-GB"/>
              <a:t>, toolkit etc</a:t>
            </a:r>
            <a:endParaRPr lang="en-GB" dirty="0"/>
          </a:p>
          <a:p>
            <a:endParaRPr lang="en-GB" dirty="0"/>
          </a:p>
          <a:p>
            <a:pPr marL="0" indent="0">
              <a:buNone/>
            </a:pPr>
            <a:endParaRPr lang="en-GB" dirty="0"/>
          </a:p>
        </p:txBody>
      </p:sp>
    </p:spTree>
    <p:extLst>
      <p:ext uri="{BB962C8B-B14F-4D97-AF65-F5344CB8AC3E}">
        <p14:creationId xmlns:p14="http://schemas.microsoft.com/office/powerpoint/2010/main" val="11749968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AFC00C-DE04-29D8-063E-BF42B259FC54}"/>
              </a:ext>
            </a:extLst>
          </p:cNvPr>
          <p:cNvSpPr txBox="1"/>
          <p:nvPr/>
        </p:nvSpPr>
        <p:spPr>
          <a:xfrm>
            <a:off x="858644" y="423747"/>
            <a:ext cx="8282567" cy="5691302"/>
          </a:xfrm>
          <a:prstGeom prst="rect">
            <a:avLst/>
          </a:prstGeom>
          <a:noFill/>
        </p:spPr>
        <p:txBody>
          <a:bodyPr wrap="square">
            <a:spAutoFit/>
          </a:bodyPr>
          <a:lstStyle/>
          <a:p>
            <a:pPr>
              <a:spcAft>
                <a:spcPts val="1500"/>
              </a:spcAft>
            </a:pPr>
            <a:r>
              <a:rPr lang="en-GB" sz="2800" b="1" dirty="0"/>
              <a:t>8 Benchmarks:</a:t>
            </a:r>
          </a:p>
          <a:p>
            <a:pPr marL="342900" lvl="0" indent="-342900">
              <a:spcAft>
                <a:spcPts val="750"/>
              </a:spcAft>
              <a:buFont typeface="+mj-lt"/>
              <a:buAutoNum type="arabicPeriod"/>
            </a:pPr>
            <a:r>
              <a:rPr lang="en-GB" sz="2800" dirty="0"/>
              <a:t>A strategically aligned enrichment offer</a:t>
            </a:r>
          </a:p>
          <a:p>
            <a:pPr marL="342900" lvl="0" indent="-342900">
              <a:spcAft>
                <a:spcPts val="750"/>
              </a:spcAft>
              <a:buFont typeface="+mj-lt"/>
              <a:buAutoNum type="arabicPeriod"/>
            </a:pPr>
            <a:r>
              <a:rPr lang="en-GB" sz="2800" dirty="0"/>
              <a:t>A broad and well-rounded enrichment offer</a:t>
            </a:r>
          </a:p>
          <a:p>
            <a:pPr marL="342900" lvl="0" indent="-342900">
              <a:spcAft>
                <a:spcPts val="750"/>
              </a:spcAft>
              <a:buFont typeface="+mj-lt"/>
              <a:buAutoNum type="arabicPeriod"/>
            </a:pPr>
            <a:r>
              <a:rPr lang="en-GB" sz="2800" dirty="0"/>
              <a:t>A well-communicated enrichment offer that celebrates participation and achievement</a:t>
            </a:r>
          </a:p>
          <a:p>
            <a:pPr marL="342900" lvl="0" indent="-342900">
              <a:spcAft>
                <a:spcPts val="750"/>
              </a:spcAft>
              <a:buFont typeface="+mj-lt"/>
              <a:buAutoNum type="arabicPeriod"/>
            </a:pPr>
            <a:r>
              <a:rPr lang="en-GB" sz="2800" dirty="0"/>
              <a:t>An enrichment offer shaped by the school</a:t>
            </a:r>
          </a:p>
          <a:p>
            <a:pPr marL="342900" lvl="0" indent="-342900">
              <a:spcAft>
                <a:spcPts val="750"/>
              </a:spcAft>
              <a:buFont typeface="+mj-lt"/>
              <a:buAutoNum type="arabicPeriod"/>
            </a:pPr>
            <a:r>
              <a:rPr lang="en-GB" sz="2800" dirty="0"/>
              <a:t>An accessible and engaging enrichment offer</a:t>
            </a:r>
          </a:p>
          <a:p>
            <a:pPr marL="342900" marR="0" lvl="0" indent="-342900" algn="l">
              <a:spcAft>
                <a:spcPts val="750"/>
              </a:spcAft>
              <a:buFont typeface="+mj-lt"/>
              <a:buAutoNum type="arabicPeriod"/>
            </a:pPr>
            <a:r>
              <a:rPr lang="en-GB" sz="2800" b="0" i="0" dirty="0">
                <a:solidFill>
                  <a:schemeClr val="tx1"/>
                </a:solidFill>
                <a:effectLst/>
                <a:latin typeface="+mn-lt"/>
              </a:rPr>
              <a:t>An enrichment offer that works in partnership</a:t>
            </a:r>
          </a:p>
          <a:p>
            <a:pPr marL="342900" marR="0" lvl="0" indent="-342900" algn="l">
              <a:spcAft>
                <a:spcPts val="750"/>
              </a:spcAft>
              <a:buFont typeface="+mj-lt"/>
              <a:buAutoNum type="arabicPeriod"/>
            </a:pPr>
            <a:r>
              <a:rPr lang="en-GB" sz="2800" b="0" i="0" dirty="0">
                <a:solidFill>
                  <a:schemeClr val="tx1"/>
                </a:solidFill>
                <a:effectLst/>
                <a:latin typeface="+mn-lt"/>
              </a:rPr>
              <a:t>An outcomes-focused enrichment offer</a:t>
            </a:r>
          </a:p>
          <a:p>
            <a:pPr marL="342900" marR="0" lvl="0" indent="-342900" algn="l">
              <a:spcAft>
                <a:spcPts val="750"/>
              </a:spcAft>
              <a:buFont typeface="+mj-lt"/>
              <a:buAutoNum type="arabicPeriod"/>
            </a:pPr>
            <a:r>
              <a:rPr lang="en-GB" sz="2800" b="0" i="0" dirty="0">
                <a:solidFill>
                  <a:schemeClr val="tx1"/>
                </a:solidFill>
                <a:effectLst/>
                <a:latin typeface="+mn-lt"/>
              </a:rPr>
              <a:t>A continually improving enrichment offer</a:t>
            </a:r>
          </a:p>
          <a:p>
            <a:pPr marL="342900" marR="0" lvl="0" indent="-342900" algn="l">
              <a:spcAft>
                <a:spcPts val="750"/>
              </a:spcAft>
              <a:buFont typeface="+mj-lt"/>
              <a:buAutoNum type="arabicPeriod"/>
            </a:pPr>
            <a:endParaRPr lang="en-GB" sz="1800" dirty="0"/>
          </a:p>
        </p:txBody>
      </p:sp>
      <p:pic>
        <p:nvPicPr>
          <p:cNvPr id="4" name="Google Shape;137;g38025c2d763_0_6" descr="Barnet logo[1]">
            <a:extLst>
              <a:ext uri="{FF2B5EF4-FFF2-40B4-BE49-F238E27FC236}">
                <a16:creationId xmlns:a16="http://schemas.microsoft.com/office/drawing/2014/main" id="{F813D9E5-08B8-F64A-50E4-83A927CB50F8}"/>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spTree>
    <p:extLst>
      <p:ext uri="{BB962C8B-B14F-4D97-AF65-F5344CB8AC3E}">
        <p14:creationId xmlns:p14="http://schemas.microsoft.com/office/powerpoint/2010/main" val="13963415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F61AE-4258-2306-A525-AC75893FABCC}"/>
              </a:ext>
            </a:extLst>
          </p:cNvPr>
          <p:cNvSpPr>
            <a:spLocks noGrp="1"/>
          </p:cNvSpPr>
          <p:nvPr>
            <p:ph type="title"/>
          </p:nvPr>
        </p:nvSpPr>
        <p:spPr/>
        <p:txBody>
          <a:bodyPr>
            <a:normAutofit/>
          </a:bodyPr>
          <a:lstStyle/>
          <a:p>
            <a:r>
              <a:rPr lang="en-GB" b="1" dirty="0"/>
              <a:t>How well do you actually understand your enrichment offer? </a:t>
            </a:r>
            <a:endParaRPr lang="en-GB" dirty="0"/>
          </a:p>
        </p:txBody>
      </p:sp>
      <p:sp>
        <p:nvSpPr>
          <p:cNvPr id="3" name="Content Placeholder 2">
            <a:extLst>
              <a:ext uri="{FF2B5EF4-FFF2-40B4-BE49-F238E27FC236}">
                <a16:creationId xmlns:a16="http://schemas.microsoft.com/office/drawing/2014/main" id="{527B056C-969F-4C1A-BC41-8390F9939D31}"/>
              </a:ext>
            </a:extLst>
          </p:cNvPr>
          <p:cNvSpPr>
            <a:spLocks noGrp="1"/>
          </p:cNvSpPr>
          <p:nvPr>
            <p:ph idx="1"/>
          </p:nvPr>
        </p:nvSpPr>
        <p:spPr/>
        <p:txBody>
          <a:bodyPr>
            <a:normAutofit fontScale="85000" lnSpcReduction="10000"/>
          </a:bodyPr>
          <a:lstStyle/>
          <a:p>
            <a:r>
              <a:rPr lang="en-GB" dirty="0"/>
              <a:t>The Enrichment Framework places considerable emphasis on accessibility, engagement and inclusion. Schools need to understand whether opportunities are reaching different groups of pupils and identify barriers to participation.</a:t>
            </a:r>
          </a:p>
          <a:p>
            <a:r>
              <a:rPr lang="en-GB" dirty="0"/>
              <a:t>Registers can help answer: </a:t>
            </a:r>
            <a:r>
              <a:rPr lang="en-GB" b="1" dirty="0"/>
              <a:t>What do you offer? Who participated? In what? How often? </a:t>
            </a:r>
            <a:r>
              <a:rPr lang="en-GB" dirty="0"/>
              <a:t>Good demographic analysis can reveal inequalities that might otherwise remain hidden. </a:t>
            </a:r>
          </a:p>
          <a:p>
            <a:r>
              <a:rPr lang="en-GB" dirty="0"/>
              <a:t>But that's where the limitations of the register begin.</a:t>
            </a:r>
          </a:p>
          <a:p>
            <a:r>
              <a:rPr lang="en-GB" dirty="0"/>
              <a:t>Two pupils can attend exactly the same activity and have completely different experiences. One leaves feeling confident, connected and eager to return. The other leaves feeling peripheral, unsuccessful and less likely to participate again.</a:t>
            </a:r>
          </a:p>
          <a:p>
            <a:pPr marL="0" indent="0">
              <a:buNone/>
            </a:pPr>
            <a:br>
              <a:rPr lang="en-GB" dirty="0"/>
            </a:br>
            <a:endParaRPr lang="en-GB" dirty="0"/>
          </a:p>
        </p:txBody>
      </p:sp>
      <p:pic>
        <p:nvPicPr>
          <p:cNvPr id="5" name="Google Shape;137;g38025c2d763_0_6" descr="Barnet logo[1]">
            <a:extLst>
              <a:ext uri="{FF2B5EF4-FFF2-40B4-BE49-F238E27FC236}">
                <a16:creationId xmlns:a16="http://schemas.microsoft.com/office/drawing/2014/main" id="{0AB7A262-1C66-4CBB-EB21-ACEBF95AEFAA}"/>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01CC8995-5B9C-75EB-75FC-DFD2E4D0D244}"/>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pic>
        <p:nvPicPr>
          <p:cNvPr id="9" name="Google Shape;169;g30203eead18_0_0" descr="bpsi-logo[1]">
            <a:extLst>
              <a:ext uri="{FF2B5EF4-FFF2-40B4-BE49-F238E27FC236}">
                <a16:creationId xmlns:a16="http://schemas.microsoft.com/office/drawing/2014/main" id="{776976F3-35E1-2F5D-B3CE-A5B2A03B733D}"/>
              </a:ext>
            </a:extLst>
          </p:cNvPr>
          <p:cNvPicPr preferRelativeResize="0"/>
          <p:nvPr/>
        </p:nvPicPr>
        <p:blipFill rotWithShape="1">
          <a:blip r:embed="rId3">
            <a:alphaModFix/>
          </a:blip>
          <a:srcRect/>
          <a:stretch/>
        </p:blipFill>
        <p:spPr>
          <a:xfrm>
            <a:off x="7819510" y="5977268"/>
            <a:ext cx="2792519" cy="807276"/>
          </a:xfrm>
          <a:prstGeom prst="rect">
            <a:avLst/>
          </a:prstGeom>
          <a:noFill/>
          <a:ln>
            <a:noFill/>
          </a:ln>
        </p:spPr>
      </p:pic>
    </p:spTree>
    <p:extLst>
      <p:ext uri="{BB962C8B-B14F-4D97-AF65-F5344CB8AC3E}">
        <p14:creationId xmlns:p14="http://schemas.microsoft.com/office/powerpoint/2010/main" val="16091607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B5D66-8B87-A759-BC46-C558DEC5B0C2}"/>
              </a:ext>
            </a:extLst>
          </p:cNvPr>
          <p:cNvSpPr>
            <a:spLocks noGrp="1"/>
          </p:cNvSpPr>
          <p:nvPr>
            <p:ph type="title"/>
          </p:nvPr>
        </p:nvSpPr>
        <p:spPr/>
        <p:txBody>
          <a:bodyPr/>
          <a:lstStyle/>
          <a:p>
            <a:r>
              <a:rPr lang="en-GB" b="1" dirty="0"/>
              <a:t>What happened when they got there?</a:t>
            </a:r>
            <a:br>
              <a:rPr lang="en-GB" b="1" dirty="0"/>
            </a:br>
            <a:endParaRPr lang="en-GB" dirty="0"/>
          </a:p>
        </p:txBody>
      </p:sp>
      <p:sp>
        <p:nvSpPr>
          <p:cNvPr id="3" name="Content Placeholder 2">
            <a:extLst>
              <a:ext uri="{FF2B5EF4-FFF2-40B4-BE49-F238E27FC236}">
                <a16:creationId xmlns:a16="http://schemas.microsoft.com/office/drawing/2014/main" id="{04F769BC-785D-FEF3-5422-6C01370C21EC}"/>
              </a:ext>
            </a:extLst>
          </p:cNvPr>
          <p:cNvSpPr>
            <a:spLocks noGrp="1"/>
          </p:cNvSpPr>
          <p:nvPr>
            <p:ph idx="1"/>
          </p:nvPr>
        </p:nvSpPr>
        <p:spPr/>
        <p:txBody>
          <a:bodyPr>
            <a:normAutofit lnSpcReduction="10000"/>
          </a:bodyPr>
          <a:lstStyle/>
          <a:p>
            <a:pPr marL="0" indent="0">
              <a:buNone/>
            </a:pPr>
            <a:r>
              <a:rPr lang="en-GB" dirty="0"/>
              <a:t>The Enrichment Framework and benchmarks are not simply asking schools to provide more things for young people to do</a:t>
            </a:r>
          </a:p>
          <a:p>
            <a:r>
              <a:rPr lang="en-GB" dirty="0"/>
              <a:t>Are young people enjoying what is offered?</a:t>
            </a:r>
          </a:p>
          <a:p>
            <a:pPr lvl="0"/>
            <a:r>
              <a:rPr lang="en-GB" dirty="0"/>
              <a:t>Do they feel they belong?</a:t>
            </a:r>
          </a:p>
          <a:p>
            <a:pPr lvl="0"/>
            <a:r>
              <a:rPr lang="en-GB" dirty="0"/>
              <a:t>Are they developing confidence?</a:t>
            </a:r>
          </a:p>
          <a:p>
            <a:pPr lvl="0"/>
            <a:r>
              <a:rPr lang="en-GB" dirty="0"/>
              <a:t>Do they have agency and choice?</a:t>
            </a:r>
          </a:p>
          <a:p>
            <a:pPr lvl="0"/>
            <a:r>
              <a:rPr lang="en-GB" dirty="0"/>
              <a:t>Are experiences relevant to them?</a:t>
            </a:r>
          </a:p>
          <a:p>
            <a:pPr lvl="0"/>
            <a:r>
              <a:rPr lang="en-GB" dirty="0"/>
              <a:t>Are they becoming more motivated to participate (or less)?</a:t>
            </a:r>
          </a:p>
          <a:p>
            <a:pPr lvl="0"/>
            <a:r>
              <a:rPr lang="en-GB" dirty="0"/>
              <a:t>And what about the pupils who aren't participating at all? </a:t>
            </a:r>
          </a:p>
          <a:p>
            <a:pPr marL="0" indent="0">
              <a:buNone/>
            </a:pPr>
            <a:endParaRPr lang="en-GB" dirty="0"/>
          </a:p>
        </p:txBody>
      </p:sp>
    </p:spTree>
    <p:extLst>
      <p:ext uri="{BB962C8B-B14F-4D97-AF65-F5344CB8AC3E}">
        <p14:creationId xmlns:p14="http://schemas.microsoft.com/office/powerpoint/2010/main" val="25317302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0320E-13E0-5FBE-C842-0031E36848B0}"/>
              </a:ext>
            </a:extLst>
          </p:cNvPr>
          <p:cNvSpPr>
            <a:spLocks noGrp="1"/>
          </p:cNvSpPr>
          <p:nvPr>
            <p:ph type="title"/>
          </p:nvPr>
        </p:nvSpPr>
        <p:spPr/>
        <p:txBody>
          <a:bodyPr/>
          <a:lstStyle/>
          <a:p>
            <a:r>
              <a:rPr lang="en-GB" b="1" dirty="0"/>
              <a:t>From provision to outcomes</a:t>
            </a:r>
            <a:br>
              <a:rPr lang="en-GB" b="1" dirty="0"/>
            </a:br>
            <a:endParaRPr lang="en-GB" dirty="0"/>
          </a:p>
        </p:txBody>
      </p:sp>
      <p:sp>
        <p:nvSpPr>
          <p:cNvPr id="3" name="Content Placeholder 2">
            <a:extLst>
              <a:ext uri="{FF2B5EF4-FFF2-40B4-BE49-F238E27FC236}">
                <a16:creationId xmlns:a16="http://schemas.microsoft.com/office/drawing/2014/main" id="{EF832A50-5708-35BD-995B-A2BD40632886}"/>
              </a:ext>
            </a:extLst>
          </p:cNvPr>
          <p:cNvSpPr>
            <a:spLocks noGrp="1"/>
          </p:cNvSpPr>
          <p:nvPr>
            <p:ph idx="1"/>
          </p:nvPr>
        </p:nvSpPr>
        <p:spPr/>
        <p:txBody>
          <a:bodyPr>
            <a:normAutofit fontScale="92500" lnSpcReduction="20000"/>
          </a:bodyPr>
          <a:lstStyle/>
          <a:p>
            <a:r>
              <a:rPr lang="en-GB" dirty="0"/>
              <a:t>The new framework </a:t>
            </a:r>
            <a:r>
              <a:rPr lang="en-GB" b="1" dirty="0"/>
              <a:t>encourages schools to think about what enrichment is actually intended to achieve</a:t>
            </a:r>
            <a:r>
              <a:rPr lang="en-GB" dirty="0"/>
              <a:t>.</a:t>
            </a:r>
          </a:p>
          <a:p>
            <a:r>
              <a:rPr lang="en-GB" dirty="0"/>
              <a:t>The suggested outcomes go considerably beyond participation. They include engagement, educational outcomes and progression, social and emotional development, physical and mental wellbeing, belonging, essential skills and engagement with the wider community.</a:t>
            </a:r>
          </a:p>
          <a:p>
            <a:r>
              <a:rPr lang="en-GB" dirty="0"/>
              <a:t>Schools are encouraged to assess their provision against the benchmarks as part of an ongoing process of </a:t>
            </a:r>
            <a:r>
              <a:rPr lang="en-GB" b="1" dirty="0"/>
              <a:t>monitoring, evaluation and improvement</a:t>
            </a:r>
            <a:r>
              <a:rPr lang="en-GB" dirty="0"/>
              <a:t>.</a:t>
            </a:r>
          </a:p>
          <a:p>
            <a:r>
              <a:rPr lang="en-GB" dirty="0"/>
              <a:t>Therefore not only do we ask </a:t>
            </a:r>
            <a:r>
              <a:rPr lang="en-GB" b="1" dirty="0"/>
              <a:t>What did we provide?</a:t>
            </a:r>
            <a:endParaRPr lang="en-GB" dirty="0"/>
          </a:p>
          <a:p>
            <a:r>
              <a:rPr lang="en-GB" dirty="0"/>
              <a:t>We should also be asking: </a:t>
            </a:r>
            <a:r>
              <a:rPr lang="en-GB" b="1" dirty="0"/>
              <a:t>Who experienced it? What difference did it make? Who didn't benefit? And what should we do differently as a result?</a:t>
            </a:r>
            <a:endParaRPr lang="en-GB" dirty="0"/>
          </a:p>
          <a:p>
            <a:pPr marL="0" indent="0">
              <a:buNone/>
            </a:pPr>
            <a:endParaRPr lang="en-GB" dirty="0"/>
          </a:p>
        </p:txBody>
      </p:sp>
    </p:spTree>
    <p:extLst>
      <p:ext uri="{BB962C8B-B14F-4D97-AF65-F5344CB8AC3E}">
        <p14:creationId xmlns:p14="http://schemas.microsoft.com/office/powerpoint/2010/main" val="26022772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92717-D150-EBD4-DCFC-5192C56B3409}"/>
              </a:ext>
            </a:extLst>
          </p:cNvPr>
          <p:cNvSpPr>
            <a:spLocks noGrp="1"/>
          </p:cNvSpPr>
          <p:nvPr>
            <p:ph type="title"/>
          </p:nvPr>
        </p:nvSpPr>
        <p:spPr/>
        <p:txBody>
          <a:bodyPr>
            <a:normAutofit fontScale="90000"/>
          </a:bodyPr>
          <a:lstStyle/>
          <a:p>
            <a:r>
              <a:rPr lang="en-GB" b="1" dirty="0"/>
              <a:t>The bit that really matters: what happens next?</a:t>
            </a:r>
            <a:br>
              <a:rPr lang="en-GB" b="1" dirty="0"/>
            </a:br>
            <a:endParaRPr lang="en-GB" dirty="0"/>
          </a:p>
        </p:txBody>
      </p:sp>
      <p:sp>
        <p:nvSpPr>
          <p:cNvPr id="3" name="Content Placeholder 2">
            <a:extLst>
              <a:ext uri="{FF2B5EF4-FFF2-40B4-BE49-F238E27FC236}">
                <a16:creationId xmlns:a16="http://schemas.microsoft.com/office/drawing/2014/main" id="{274F3FBC-9899-4E77-35BB-51411975E7B6}"/>
              </a:ext>
            </a:extLst>
          </p:cNvPr>
          <p:cNvSpPr>
            <a:spLocks noGrp="1"/>
          </p:cNvSpPr>
          <p:nvPr>
            <p:ph idx="1"/>
          </p:nvPr>
        </p:nvSpPr>
        <p:spPr/>
        <p:txBody>
          <a:bodyPr>
            <a:normAutofit fontScale="62500" lnSpcReduction="20000"/>
          </a:bodyPr>
          <a:lstStyle/>
          <a:p>
            <a:r>
              <a:rPr lang="en-GB" dirty="0"/>
              <a:t>This is perhaps the biggest opportunity created by the new framework. Evidence shouldn't exist simply to satisfy an inspector.</a:t>
            </a:r>
          </a:p>
          <a:p>
            <a:r>
              <a:rPr lang="en-GB" dirty="0"/>
              <a:t>Imagine discovering that pupils eligible for pupil premium are significantly less likely to participate in enrichment. Useful information. But its value lies in what happens next.</a:t>
            </a:r>
          </a:p>
          <a:p>
            <a:pPr lvl="0"/>
            <a:r>
              <a:rPr lang="en-GB" dirty="0"/>
              <a:t>Why aren't they participating?</a:t>
            </a:r>
          </a:p>
          <a:p>
            <a:pPr lvl="0"/>
            <a:r>
              <a:rPr lang="en-GB" dirty="0"/>
              <a:t>What could the school change?</a:t>
            </a:r>
          </a:p>
          <a:p>
            <a:pPr lvl="0"/>
            <a:r>
              <a:rPr lang="en-GB" dirty="0"/>
              <a:t>Did that change work?</a:t>
            </a:r>
          </a:p>
          <a:p>
            <a:r>
              <a:rPr lang="en-GB" dirty="0"/>
              <a:t>Or perhaps participation is high, but a particular group consistently reports lower enjoyment or belonging.</a:t>
            </a:r>
            <a:br>
              <a:rPr lang="en-GB" dirty="0"/>
            </a:br>
            <a:r>
              <a:rPr lang="en-GB" dirty="0"/>
              <a:t>Again, the interesting question isn't whether that can be placed in an SLT report.</a:t>
            </a:r>
            <a:br>
              <a:rPr lang="en-GB" dirty="0"/>
            </a:br>
            <a:r>
              <a:rPr lang="en-GB" dirty="0"/>
              <a:t>It's whether the school can </a:t>
            </a:r>
            <a:r>
              <a:rPr lang="en-GB" b="1" dirty="0"/>
              <a:t>respond while there is still an opportunity to make a difference.</a:t>
            </a:r>
            <a:br>
              <a:rPr lang="en-GB" dirty="0"/>
            </a:br>
            <a:r>
              <a:rPr lang="en-GB" dirty="0"/>
              <a:t>That's the loop schools should be trying to create:</a:t>
            </a:r>
          </a:p>
          <a:p>
            <a:r>
              <a:rPr lang="en-GB" b="1" dirty="0"/>
              <a:t>Understand → Respond → Learn → Improve</a:t>
            </a:r>
            <a:endParaRPr lang="en-GB" dirty="0"/>
          </a:p>
          <a:p>
            <a:r>
              <a:rPr lang="en-GB" dirty="0"/>
              <a:t>This is what a </a:t>
            </a:r>
            <a:r>
              <a:rPr lang="en-GB" i="1" dirty="0"/>
              <a:t>continually improving enrichment offer</a:t>
            </a:r>
            <a:r>
              <a:rPr lang="en-GB" dirty="0"/>
              <a:t> should look like in practice </a:t>
            </a:r>
            <a:r>
              <a:rPr lang="en-GB" dirty="0" err="1"/>
              <a:t>i.e</a:t>
            </a:r>
            <a:r>
              <a:rPr lang="en-GB" dirty="0"/>
              <a:t> beyond the register</a:t>
            </a:r>
          </a:p>
          <a:p>
            <a:pPr marL="0" indent="0">
              <a:buNone/>
            </a:pPr>
            <a:endParaRPr lang="en-GB" dirty="0">
              <a:hlinkClick r:id="rId2"/>
            </a:endParaRPr>
          </a:p>
          <a:p>
            <a:pPr marL="0" indent="0">
              <a:buNone/>
            </a:pPr>
            <a:r>
              <a:rPr lang="en-GB" dirty="0">
                <a:hlinkClick r:id="rId2"/>
              </a:rPr>
              <a:t>Beyond the Register: What should schools actually know about their enrichment offer?</a:t>
            </a:r>
            <a:endParaRPr lang="en-GB" dirty="0"/>
          </a:p>
          <a:p>
            <a:pPr marL="0" indent="0">
              <a:buNone/>
            </a:pPr>
            <a:endParaRPr lang="en-GB" dirty="0"/>
          </a:p>
        </p:txBody>
      </p:sp>
    </p:spTree>
    <p:extLst>
      <p:ext uri="{BB962C8B-B14F-4D97-AF65-F5344CB8AC3E}">
        <p14:creationId xmlns:p14="http://schemas.microsoft.com/office/powerpoint/2010/main" val="36051677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C3268-CF5C-6972-0818-5FE0EE94827F}"/>
              </a:ext>
            </a:extLst>
          </p:cNvPr>
          <p:cNvSpPr>
            <a:spLocks noGrp="1"/>
          </p:cNvSpPr>
          <p:nvPr>
            <p:ph type="title"/>
          </p:nvPr>
        </p:nvSpPr>
        <p:spPr/>
        <p:txBody>
          <a:bodyPr/>
          <a:lstStyle/>
          <a:p>
            <a:r>
              <a:rPr lang="en-GB" dirty="0"/>
              <a:t>Swim England resources</a:t>
            </a:r>
            <a:br>
              <a:rPr lang="en-GB" dirty="0"/>
            </a:br>
            <a:r>
              <a:rPr lang="en-GB" dirty="0" err="1">
                <a:hlinkClick r:id="rId2"/>
              </a:rPr>
              <a:t>Resources</a:t>
            </a:r>
            <a:r>
              <a:rPr lang="en-GB" dirty="0">
                <a:hlinkClick r:id="rId2"/>
              </a:rPr>
              <a:t> - Swim England School Swimming</a:t>
            </a:r>
            <a:endParaRPr lang="en-GB" dirty="0"/>
          </a:p>
        </p:txBody>
      </p:sp>
      <p:pic>
        <p:nvPicPr>
          <p:cNvPr id="2050" name="Picture 2">
            <a:extLst>
              <a:ext uri="{FF2B5EF4-FFF2-40B4-BE49-F238E27FC236}">
                <a16:creationId xmlns:a16="http://schemas.microsoft.com/office/drawing/2014/main" id="{D69F9C33-6035-AA9B-34FA-B829AE23A1F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28144" y="1825625"/>
            <a:ext cx="7735712"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4924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72742-F0D6-52F4-CA32-184590632B73}"/>
              </a:ext>
            </a:extLst>
          </p:cNvPr>
          <p:cNvSpPr>
            <a:spLocks noGrp="1"/>
          </p:cNvSpPr>
          <p:nvPr>
            <p:ph type="title"/>
          </p:nvPr>
        </p:nvSpPr>
        <p:spPr/>
        <p:txBody>
          <a:bodyPr>
            <a:normAutofit/>
          </a:bodyPr>
          <a:lstStyle/>
          <a:p>
            <a:r>
              <a:rPr lang="en-GB" dirty="0"/>
              <a:t>Water safety and safe self rescue</a:t>
            </a:r>
            <a:br>
              <a:rPr lang="en-GB" dirty="0"/>
            </a:br>
            <a:r>
              <a:rPr lang="en-GB" sz="2700" dirty="0">
                <a:hlinkClick r:id="rId2"/>
              </a:rPr>
              <a:t>School Swimming Clarification - Swim England School Swimming</a:t>
            </a:r>
            <a:endParaRPr lang="en-GB" sz="2700" dirty="0"/>
          </a:p>
        </p:txBody>
      </p:sp>
      <p:sp>
        <p:nvSpPr>
          <p:cNvPr id="3" name="Content Placeholder 2">
            <a:extLst>
              <a:ext uri="{FF2B5EF4-FFF2-40B4-BE49-F238E27FC236}">
                <a16:creationId xmlns:a16="http://schemas.microsoft.com/office/drawing/2014/main" id="{64978BD8-FFC2-0A0B-AB1A-A27B583E2C23}"/>
              </a:ext>
            </a:extLst>
          </p:cNvPr>
          <p:cNvSpPr>
            <a:spLocks noGrp="1"/>
          </p:cNvSpPr>
          <p:nvPr>
            <p:ph idx="1"/>
          </p:nvPr>
        </p:nvSpPr>
        <p:spPr/>
        <p:txBody>
          <a:bodyPr>
            <a:normAutofit fontScale="70000" lnSpcReduction="20000"/>
          </a:bodyPr>
          <a:lstStyle/>
          <a:p>
            <a:r>
              <a:rPr lang="en-GB" dirty="0"/>
              <a:t>Fall-in entry and recover to surface*.</a:t>
            </a:r>
          </a:p>
          <a:p>
            <a:r>
              <a:rPr lang="en-GB" dirty="0"/>
              <a:t>Float on the back with minimal movement for 60 seconds without floatation equipment*.</a:t>
            </a:r>
          </a:p>
          <a:p>
            <a:r>
              <a:rPr lang="en-GB" dirty="0"/>
              <a:t>Rotate from floating on the back to a vertical position*.</a:t>
            </a:r>
          </a:p>
          <a:p>
            <a:r>
              <a:rPr lang="en-GB" dirty="0"/>
              <a:t>Tread water for 30 seconds*.</a:t>
            </a:r>
          </a:p>
          <a:p>
            <a:r>
              <a:rPr lang="en-GB" dirty="0"/>
              <a:t>Whilst treading water, Signal for help once, by extending one arm above the head and simultaneously shouting for help then returning the arm to the water to continue to tread water*.</a:t>
            </a:r>
          </a:p>
          <a:p>
            <a:r>
              <a:rPr lang="en-GB" dirty="0"/>
              <a:t>Swim (without floatation equipment) 15m to a floating object, using a recognised personal survival stroke (head up long arm front paddle or lifesaving backstroke)</a:t>
            </a:r>
          </a:p>
          <a:p>
            <a:r>
              <a:rPr lang="en-GB" dirty="0"/>
              <a:t>Retaining the floating object take up the Heat Escape Lessening Position/Posture for 30 seconds*.</a:t>
            </a:r>
          </a:p>
          <a:p>
            <a:r>
              <a:rPr lang="en-GB" dirty="0"/>
              <a:t>Form a huddle position as a group for 30 seconds*</a:t>
            </a:r>
          </a:p>
          <a:p>
            <a:r>
              <a:rPr lang="en-GB" dirty="0"/>
              <a:t>Swim 15m to exit the water unaided*</a:t>
            </a:r>
          </a:p>
          <a:p>
            <a:pPr marL="0" indent="0">
              <a:buNone/>
            </a:pPr>
            <a:endParaRPr lang="en-GB" dirty="0"/>
          </a:p>
          <a:p>
            <a:pPr marL="0" indent="0">
              <a:buNone/>
            </a:pPr>
            <a:endParaRPr lang="en-GB" dirty="0"/>
          </a:p>
        </p:txBody>
      </p:sp>
      <p:pic>
        <p:nvPicPr>
          <p:cNvPr id="5" name="Google Shape;137;g38025c2d763_0_6" descr="Barnet logo[1]">
            <a:extLst>
              <a:ext uri="{FF2B5EF4-FFF2-40B4-BE49-F238E27FC236}">
                <a16:creationId xmlns:a16="http://schemas.microsoft.com/office/drawing/2014/main" id="{5B1A8E29-3535-EF3C-D6F6-C25FF8C87B74}"/>
              </a:ext>
            </a:extLst>
          </p:cNvPr>
          <p:cNvPicPr preferRelativeResize="0"/>
          <p:nvPr/>
        </p:nvPicPr>
        <p:blipFill rotWithShape="1">
          <a:blip r:embed="rId3">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5197200B-1BF9-4EEE-1B23-FA0E08A0F141}"/>
              </a:ext>
            </a:extLst>
          </p:cNvPr>
          <p:cNvPicPr preferRelativeResize="0"/>
          <p:nvPr/>
        </p:nvPicPr>
        <p:blipFill rotWithShape="1">
          <a:blip r:embed="rId4">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11243962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C88F9-2E6E-16C8-83B0-0F1219F3151F}"/>
              </a:ext>
            </a:extLst>
          </p:cNvPr>
          <p:cNvSpPr>
            <a:spLocks noGrp="1"/>
          </p:cNvSpPr>
          <p:nvPr>
            <p:ph type="title"/>
          </p:nvPr>
        </p:nvSpPr>
        <p:spPr/>
        <p:txBody>
          <a:bodyPr/>
          <a:lstStyle/>
          <a:p>
            <a:r>
              <a:rPr lang="en-GB" dirty="0"/>
              <a:t>What is your swim programme for this year?</a:t>
            </a:r>
          </a:p>
        </p:txBody>
      </p:sp>
      <p:sp>
        <p:nvSpPr>
          <p:cNvPr id="3" name="Content Placeholder 2">
            <a:extLst>
              <a:ext uri="{FF2B5EF4-FFF2-40B4-BE49-F238E27FC236}">
                <a16:creationId xmlns:a16="http://schemas.microsoft.com/office/drawing/2014/main" id="{A7CB7B89-37A7-AF36-DF64-695278346C75}"/>
              </a:ext>
            </a:extLst>
          </p:cNvPr>
          <p:cNvSpPr>
            <a:spLocks noGrp="1"/>
          </p:cNvSpPr>
          <p:nvPr>
            <p:ph idx="1"/>
          </p:nvPr>
        </p:nvSpPr>
        <p:spPr/>
        <p:txBody>
          <a:bodyPr/>
          <a:lstStyle/>
          <a:p>
            <a:endParaRPr lang="en-GB"/>
          </a:p>
        </p:txBody>
      </p:sp>
      <p:pic>
        <p:nvPicPr>
          <p:cNvPr id="5" name="Google Shape;137;g38025c2d763_0_6" descr="Barnet logo[1]">
            <a:extLst>
              <a:ext uri="{FF2B5EF4-FFF2-40B4-BE49-F238E27FC236}">
                <a16:creationId xmlns:a16="http://schemas.microsoft.com/office/drawing/2014/main" id="{90C62793-9469-F584-F0DE-F0985EAEAE0C}"/>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0E7D6058-F202-5EFC-6717-73918233634E}"/>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21669035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CC83A-77A4-5CF7-2F76-131F7EE1FA82}"/>
              </a:ext>
            </a:extLst>
          </p:cNvPr>
          <p:cNvSpPr>
            <a:spLocks noGrp="1"/>
          </p:cNvSpPr>
          <p:nvPr>
            <p:ph type="title"/>
          </p:nvPr>
        </p:nvSpPr>
        <p:spPr/>
        <p:txBody>
          <a:bodyPr/>
          <a:lstStyle/>
          <a:p>
            <a:r>
              <a:rPr lang="en-GB" dirty="0" err="1"/>
              <a:t>AfPE</a:t>
            </a:r>
            <a:endParaRPr lang="en-GB" dirty="0"/>
          </a:p>
        </p:txBody>
      </p:sp>
      <p:sp>
        <p:nvSpPr>
          <p:cNvPr id="3" name="Content Placeholder 2">
            <a:extLst>
              <a:ext uri="{FF2B5EF4-FFF2-40B4-BE49-F238E27FC236}">
                <a16:creationId xmlns:a16="http://schemas.microsoft.com/office/drawing/2014/main" id="{938931D7-89B4-29E0-2E0E-D4519BF1BCDB}"/>
              </a:ext>
            </a:extLst>
          </p:cNvPr>
          <p:cNvSpPr>
            <a:spLocks noGrp="1"/>
          </p:cNvSpPr>
          <p:nvPr>
            <p:ph idx="1"/>
          </p:nvPr>
        </p:nvSpPr>
        <p:spPr/>
        <p:txBody>
          <a:bodyPr/>
          <a:lstStyle/>
          <a:p>
            <a:r>
              <a:rPr lang="en-GB" dirty="0"/>
              <a:t>Safe Practice – </a:t>
            </a:r>
            <a:r>
              <a:rPr lang="en-GB" dirty="0" err="1"/>
              <a:t>AfPE</a:t>
            </a:r>
            <a:r>
              <a:rPr lang="en-GB" dirty="0"/>
              <a:t> bulletins – can pupils / parents / carers choose to opt out of PE? </a:t>
            </a:r>
            <a:r>
              <a:rPr lang="en-GB" dirty="0" err="1"/>
              <a:t>AfPE</a:t>
            </a:r>
            <a:r>
              <a:rPr lang="en-GB" dirty="0"/>
              <a:t> guidance.</a:t>
            </a:r>
          </a:p>
          <a:p>
            <a:endParaRPr lang="en-GB" dirty="0"/>
          </a:p>
          <a:p>
            <a:r>
              <a:rPr lang="en-GB" dirty="0"/>
              <a:t>Membership </a:t>
            </a:r>
            <a:r>
              <a:rPr lang="en-GB" dirty="0">
                <a:hlinkClick r:id="rId2"/>
              </a:rPr>
              <a:t>Join NOW</a:t>
            </a:r>
            <a:endParaRPr lang="en-GB" dirty="0"/>
          </a:p>
          <a:p>
            <a:endParaRPr lang="en-GB" dirty="0"/>
          </a:p>
          <a:p>
            <a:r>
              <a:rPr lang="en-GB" dirty="0"/>
              <a:t>Quality Mark</a:t>
            </a:r>
          </a:p>
        </p:txBody>
      </p:sp>
      <p:pic>
        <p:nvPicPr>
          <p:cNvPr id="5" name="Google Shape;137;g38025c2d763_0_6" descr="Barnet logo[1]">
            <a:extLst>
              <a:ext uri="{FF2B5EF4-FFF2-40B4-BE49-F238E27FC236}">
                <a16:creationId xmlns:a16="http://schemas.microsoft.com/office/drawing/2014/main" id="{58F64859-50E4-B597-2D26-A5E85273E2E5}"/>
              </a:ext>
            </a:extLst>
          </p:cNvPr>
          <p:cNvPicPr preferRelativeResize="0"/>
          <p:nvPr/>
        </p:nvPicPr>
        <p:blipFill rotWithShape="1">
          <a:blip r:embed="rId3">
            <a:alphaModFix/>
          </a:blip>
          <a:srcRect/>
          <a:stretch/>
        </p:blipFill>
        <p:spPr>
          <a:xfrm>
            <a:off x="10813312" y="5677786"/>
            <a:ext cx="1254641" cy="1101440"/>
          </a:xfrm>
          <a:prstGeom prst="rect">
            <a:avLst/>
          </a:prstGeom>
          <a:noFill/>
          <a:ln>
            <a:noFill/>
          </a:ln>
        </p:spPr>
      </p:pic>
      <p:pic>
        <p:nvPicPr>
          <p:cNvPr id="7" name="Google Shape;169;g30203eead18_0_0" descr="bpsi-logo[1]">
            <a:extLst>
              <a:ext uri="{FF2B5EF4-FFF2-40B4-BE49-F238E27FC236}">
                <a16:creationId xmlns:a16="http://schemas.microsoft.com/office/drawing/2014/main" id="{31F8EBC4-A897-379E-0BE2-516FC21A5CB1}"/>
              </a:ext>
            </a:extLst>
          </p:cNvPr>
          <p:cNvPicPr preferRelativeResize="0"/>
          <p:nvPr/>
        </p:nvPicPr>
        <p:blipFill rotWithShape="1">
          <a:blip r:embed="rId4">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16529271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35276-16F9-7E37-FDBA-F30DBA991C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67124E-FC0B-D3DA-8E6D-9DD0E8C7940E}"/>
              </a:ext>
            </a:extLst>
          </p:cNvPr>
          <p:cNvSpPr>
            <a:spLocks noGrp="1"/>
          </p:cNvSpPr>
          <p:nvPr>
            <p:ph type="title"/>
          </p:nvPr>
        </p:nvSpPr>
        <p:spPr/>
        <p:txBody>
          <a:bodyPr/>
          <a:lstStyle/>
          <a:p>
            <a:r>
              <a:rPr lang="en-GB" dirty="0"/>
              <a:t> Further opportunities and CPD</a:t>
            </a:r>
          </a:p>
        </p:txBody>
      </p:sp>
      <p:sp>
        <p:nvSpPr>
          <p:cNvPr id="6" name="Content Placeholder 5">
            <a:extLst>
              <a:ext uri="{FF2B5EF4-FFF2-40B4-BE49-F238E27FC236}">
                <a16:creationId xmlns:a16="http://schemas.microsoft.com/office/drawing/2014/main" id="{D03B02F4-FE65-4FE4-5F95-A3CB3EACDCDB}"/>
              </a:ext>
            </a:extLst>
          </p:cNvPr>
          <p:cNvSpPr>
            <a:spLocks noGrp="1"/>
          </p:cNvSpPr>
          <p:nvPr>
            <p:ph idx="1"/>
          </p:nvPr>
        </p:nvSpPr>
        <p:spPr>
          <a:xfrm>
            <a:off x="838200" y="1508568"/>
            <a:ext cx="10515600" cy="4351338"/>
          </a:xfrm>
        </p:spPr>
        <p:txBody>
          <a:bodyPr>
            <a:normAutofit/>
          </a:bodyPr>
          <a:lstStyle/>
          <a:p>
            <a:pPr marL="0" indent="0" algn="ctr">
              <a:buNone/>
            </a:pPr>
            <a:r>
              <a:rPr lang="en-GB" sz="4400" dirty="0"/>
              <a:t>CPD bespoke sessions</a:t>
            </a:r>
          </a:p>
          <a:p>
            <a:pPr marL="0" indent="0" algn="ctr">
              <a:buNone/>
            </a:pPr>
            <a:r>
              <a:rPr lang="en-GB" sz="4400" dirty="0"/>
              <a:t>BG course @ Highgate School 7</a:t>
            </a:r>
            <a:r>
              <a:rPr lang="en-GB" sz="4400" baseline="30000" dirty="0"/>
              <a:t>th</a:t>
            </a:r>
            <a:r>
              <a:rPr lang="en-GB" sz="4400" dirty="0"/>
              <a:t> and 14</a:t>
            </a:r>
            <a:r>
              <a:rPr lang="en-GB" sz="4400" baseline="30000" dirty="0"/>
              <a:t>th</a:t>
            </a:r>
            <a:r>
              <a:rPr lang="en-GB" sz="4400" dirty="0"/>
              <a:t> October – 2 full days – includes teaching resource – building capacity – who to send?</a:t>
            </a:r>
          </a:p>
          <a:p>
            <a:pPr marL="0" indent="0" algn="ctr">
              <a:buNone/>
            </a:pPr>
            <a:r>
              <a:rPr lang="en-GB" sz="4400" dirty="0"/>
              <a:t>Next PESL network session Thursday 21</a:t>
            </a:r>
            <a:r>
              <a:rPr lang="en-GB" sz="4400" baseline="30000" dirty="0"/>
              <a:t>st</a:t>
            </a:r>
            <a:r>
              <a:rPr lang="en-GB" sz="4400" dirty="0"/>
              <a:t> January 2027 (9-12pm)</a:t>
            </a:r>
          </a:p>
        </p:txBody>
      </p:sp>
      <p:pic>
        <p:nvPicPr>
          <p:cNvPr id="5" name="Google Shape;137;g38025c2d763_0_6" descr="Barnet logo[1]">
            <a:extLst>
              <a:ext uri="{FF2B5EF4-FFF2-40B4-BE49-F238E27FC236}">
                <a16:creationId xmlns:a16="http://schemas.microsoft.com/office/drawing/2014/main" id="{1F132B55-FB79-55E3-0553-2555F76A8AB1}"/>
              </a:ext>
            </a:extLst>
          </p:cNvPr>
          <p:cNvPicPr preferRelativeResize="0"/>
          <p:nvPr/>
        </p:nvPicPr>
        <p:blipFill rotWithShape="1">
          <a:blip r:embed="rId2">
            <a:alphaModFix/>
          </a:blip>
          <a:srcRect/>
          <a:stretch/>
        </p:blipFill>
        <p:spPr>
          <a:xfrm>
            <a:off x="10813312" y="5677786"/>
            <a:ext cx="1254641" cy="1101440"/>
          </a:xfrm>
          <a:prstGeom prst="rect">
            <a:avLst/>
          </a:prstGeom>
          <a:noFill/>
          <a:ln>
            <a:noFill/>
          </a:ln>
        </p:spPr>
      </p:pic>
      <p:pic>
        <p:nvPicPr>
          <p:cNvPr id="8" name="Google Shape;169;g30203eead18_0_0" descr="bpsi-logo[1]">
            <a:extLst>
              <a:ext uri="{FF2B5EF4-FFF2-40B4-BE49-F238E27FC236}">
                <a16:creationId xmlns:a16="http://schemas.microsoft.com/office/drawing/2014/main" id="{39B9E261-F592-550B-2306-58EA1B708C01}"/>
              </a:ext>
            </a:extLst>
          </p:cNvPr>
          <p:cNvPicPr preferRelativeResize="0"/>
          <p:nvPr/>
        </p:nvPicPr>
        <p:blipFill rotWithShape="1">
          <a:blip r:embed="rId3">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39804608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40A9A-8373-2174-A43B-0D7C61AA8B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0B18B3-EEE4-B4E9-FC9D-4443D19BB032}"/>
              </a:ext>
            </a:extLst>
          </p:cNvPr>
          <p:cNvSpPr>
            <a:spLocks noGrp="1"/>
          </p:cNvSpPr>
          <p:nvPr>
            <p:ph type="title"/>
          </p:nvPr>
        </p:nvSpPr>
        <p:spPr/>
        <p:txBody>
          <a:bodyPr/>
          <a:lstStyle/>
          <a:p>
            <a:r>
              <a:rPr lang="en-GB" dirty="0"/>
              <a:t> </a:t>
            </a:r>
            <a:r>
              <a:rPr lang="en-GB" dirty="0" err="1"/>
              <a:t>AfPE</a:t>
            </a:r>
            <a:r>
              <a:rPr lang="en-GB" dirty="0"/>
              <a:t> opportunities</a:t>
            </a:r>
          </a:p>
        </p:txBody>
      </p:sp>
      <p:sp>
        <p:nvSpPr>
          <p:cNvPr id="6" name="Content Placeholder 5">
            <a:extLst>
              <a:ext uri="{FF2B5EF4-FFF2-40B4-BE49-F238E27FC236}">
                <a16:creationId xmlns:a16="http://schemas.microsoft.com/office/drawing/2014/main" id="{9E8B846E-903F-F03C-5BFB-25C37A52E625}"/>
              </a:ext>
            </a:extLst>
          </p:cNvPr>
          <p:cNvSpPr>
            <a:spLocks noGrp="1"/>
          </p:cNvSpPr>
          <p:nvPr>
            <p:ph idx="1"/>
          </p:nvPr>
        </p:nvSpPr>
        <p:spPr/>
        <p:txBody>
          <a:bodyPr/>
          <a:lstStyle/>
          <a:p>
            <a:r>
              <a:rPr lang="en-GB" dirty="0"/>
              <a:t>Quality Mark – podcast resource </a:t>
            </a:r>
            <a:r>
              <a:rPr lang="en-GB" dirty="0">
                <a:hlinkClick r:id="rId2"/>
              </a:rPr>
              <a:t>Association for Physical Education</a:t>
            </a:r>
            <a:endParaRPr lang="en-GB" dirty="0"/>
          </a:p>
        </p:txBody>
      </p:sp>
      <p:pic>
        <p:nvPicPr>
          <p:cNvPr id="5" name="Google Shape;137;g38025c2d763_0_6" descr="Barnet logo[1]">
            <a:extLst>
              <a:ext uri="{FF2B5EF4-FFF2-40B4-BE49-F238E27FC236}">
                <a16:creationId xmlns:a16="http://schemas.microsoft.com/office/drawing/2014/main" id="{63290FCB-4018-D148-C02C-935EC5189B17}"/>
              </a:ext>
            </a:extLst>
          </p:cNvPr>
          <p:cNvPicPr preferRelativeResize="0"/>
          <p:nvPr/>
        </p:nvPicPr>
        <p:blipFill rotWithShape="1">
          <a:blip r:embed="rId3">
            <a:alphaModFix/>
          </a:blip>
          <a:srcRect/>
          <a:stretch/>
        </p:blipFill>
        <p:spPr>
          <a:xfrm>
            <a:off x="10813312" y="5677786"/>
            <a:ext cx="1254641" cy="1101440"/>
          </a:xfrm>
          <a:prstGeom prst="rect">
            <a:avLst/>
          </a:prstGeom>
          <a:noFill/>
          <a:ln>
            <a:noFill/>
          </a:ln>
        </p:spPr>
      </p:pic>
      <p:pic>
        <p:nvPicPr>
          <p:cNvPr id="8" name="Google Shape;169;g30203eead18_0_0" descr="bpsi-logo[1]">
            <a:extLst>
              <a:ext uri="{FF2B5EF4-FFF2-40B4-BE49-F238E27FC236}">
                <a16:creationId xmlns:a16="http://schemas.microsoft.com/office/drawing/2014/main" id="{4318999A-A090-998E-4CC0-18BC54A49F7B}"/>
              </a:ext>
            </a:extLst>
          </p:cNvPr>
          <p:cNvPicPr preferRelativeResize="0"/>
          <p:nvPr/>
        </p:nvPicPr>
        <p:blipFill rotWithShape="1">
          <a:blip r:embed="rId4">
            <a:alphaModFix/>
          </a:blip>
          <a:srcRect/>
          <a:stretch/>
        </p:blipFill>
        <p:spPr>
          <a:xfrm>
            <a:off x="7667110" y="5824868"/>
            <a:ext cx="2792519" cy="807276"/>
          </a:xfrm>
          <a:prstGeom prst="rect">
            <a:avLst/>
          </a:prstGeom>
          <a:noFill/>
          <a:ln>
            <a:noFill/>
          </a:ln>
        </p:spPr>
      </p:pic>
    </p:spTree>
    <p:extLst>
      <p:ext uri="{BB962C8B-B14F-4D97-AF65-F5344CB8AC3E}">
        <p14:creationId xmlns:p14="http://schemas.microsoft.com/office/powerpoint/2010/main" val="114220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1108</TotalTime>
  <Words>2799</Words>
  <Application>Microsoft Office PowerPoint</Application>
  <PresentationFormat>Widescreen</PresentationFormat>
  <Paragraphs>365</Paragraphs>
  <Slides>40</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Calibri Light</vt:lpstr>
      <vt:lpstr>Office Theme</vt:lpstr>
      <vt:lpstr>Barnet PE Subject Leaders</vt:lpstr>
      <vt:lpstr>Agenda</vt:lpstr>
      <vt:lpstr>What are your highlights from last year?</vt:lpstr>
      <vt:lpstr>Autumn term 2026</vt:lpstr>
      <vt:lpstr>National update</vt:lpstr>
      <vt:lpstr> PE Premium monitoring and tracking tools</vt:lpstr>
      <vt:lpstr>What should we do this year re. accountability?</vt:lpstr>
      <vt:lpstr> Additional transition funding announced </vt:lpstr>
      <vt:lpstr> The Network will include three school support pathways: </vt:lpstr>
      <vt:lpstr>Community provision in Barnet</vt:lpstr>
      <vt:lpstr>PowerPoint Presentation</vt:lpstr>
      <vt:lpstr>PowerPoint Presentation</vt:lpstr>
      <vt:lpstr>BPSS Events</vt:lpstr>
      <vt:lpstr>Staffing @ events</vt:lpstr>
      <vt:lpstr>PowerPoint Presentation</vt:lpstr>
      <vt:lpstr>PowerPoint Presentation</vt:lpstr>
      <vt:lpstr>PowerPoint Presentation</vt:lpstr>
      <vt:lpstr>T1 Rugby - Is Here!</vt:lpstr>
      <vt:lpstr>PowerPoint Presentation</vt:lpstr>
      <vt:lpstr>School Games Mark 2025-26</vt:lpstr>
      <vt:lpstr>Whole National Curriculum update </vt:lpstr>
      <vt:lpstr>Threads of Learning (from Oak Academy)</vt:lpstr>
      <vt:lpstr>AfPE position paper -  national subject association message to Government</vt:lpstr>
      <vt:lpstr>Aims (afPE curriculum, 2025)</vt:lpstr>
      <vt:lpstr>Intended Timeframe</vt:lpstr>
      <vt:lpstr>Teaching Autumn term activities - resources</vt:lpstr>
      <vt:lpstr>Apparatus layouts</vt:lpstr>
      <vt:lpstr>Barnet Schools Dance Festival March 2027</vt:lpstr>
      <vt:lpstr>Enrichment</vt:lpstr>
      <vt:lpstr>PowerPoint Presentation</vt:lpstr>
      <vt:lpstr>How well do you actually understand your enrichment offer? </vt:lpstr>
      <vt:lpstr>What happened when they got there? </vt:lpstr>
      <vt:lpstr>From provision to outcomes </vt:lpstr>
      <vt:lpstr>The bit that really matters: what happens next? </vt:lpstr>
      <vt:lpstr>Swim England resources Resources - Swim England School Swimming</vt:lpstr>
      <vt:lpstr>Water safety and safe self rescue School Swimming Clarification - Swim England School Swimming</vt:lpstr>
      <vt:lpstr>What is your swim programme for this year?</vt:lpstr>
      <vt:lpstr>AfPE</vt:lpstr>
      <vt:lpstr> Further opportunities and CPD</vt:lpstr>
      <vt:lpstr> AfPE opportunities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Competency in PE  - Pillars of progression</dc:title>
  <dc:creator>Kim Henderson</dc:creator>
  <cp:lastModifiedBy>Kim Henderson</cp:lastModifiedBy>
  <cp:revision>98</cp:revision>
  <cp:lastPrinted>2025-04-24T12:57:15Z</cp:lastPrinted>
  <dcterms:created xsi:type="dcterms:W3CDTF">2023-10-06T17:10:32Z</dcterms:created>
  <dcterms:modified xsi:type="dcterms:W3CDTF">2026-09-20T13:51:29Z</dcterms:modified>
</cp:coreProperties>
</file>